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333" r:id="rId12"/>
    <p:sldId id="299" r:id="rId13"/>
    <p:sldId id="302" r:id="rId14"/>
    <p:sldId id="264" r:id="rId15"/>
    <p:sldId id="266" r:id="rId16"/>
    <p:sldId id="265" r:id="rId17"/>
    <p:sldId id="334" r:id="rId18"/>
    <p:sldId id="303" r:id="rId19"/>
    <p:sldId id="293" r:id="rId20"/>
    <p:sldId id="335"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4061" autoAdjust="0"/>
  </p:normalViewPr>
  <p:slideViewPr>
    <p:cSldViewPr snapToGrid="0" snapToObjects="1">
      <p:cViewPr>
        <p:scale>
          <a:sx n="75" d="100"/>
          <a:sy n="75" d="100"/>
        </p:scale>
        <p:origin x="720"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oki-dag/fullproj/blob/main/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 Id="rId4" Type="http://schemas.microsoft.com/office/2007/relationships/hdphoto" Target="../media/hdphoto1.wdp"/></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Loki D’Agostino</a:t>
            </a:r>
          </a:p>
          <a:p>
            <a:r>
              <a:rPr lang="en-US" dirty="0">
                <a:solidFill>
                  <a:schemeClr val="bg2"/>
                </a:solidFill>
                <a:latin typeface="Abadi" panose="020B0604020104020204" pitchFamily="34" charset="0"/>
                <a:ea typeface="SF Pro" pitchFamily="2" charset="0"/>
                <a:cs typeface="SF Pro" pitchFamily="2" charset="0"/>
              </a:rPr>
              <a:t>19</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June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5880" y="1770891"/>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983B534F-A0C2-35BE-AD72-8C2673D79720}"/>
              </a:ext>
            </a:extLst>
          </p:cNvPr>
          <p:cNvPicPr>
            <a:picLocks noChangeAspect="1"/>
          </p:cNvPicPr>
          <p:nvPr/>
        </p:nvPicPr>
        <p:blipFill>
          <a:blip r:embed="rId3"/>
          <a:stretch>
            <a:fillRect/>
          </a:stretch>
        </p:blipFill>
        <p:spPr>
          <a:xfrm>
            <a:off x="4113673" y="1981075"/>
            <a:ext cx="8078327" cy="304843"/>
          </a:xfrm>
          <a:prstGeom prst="rect">
            <a:avLst/>
          </a:prstGeom>
        </p:spPr>
      </p:pic>
      <p:pic>
        <p:nvPicPr>
          <p:cNvPr id="9" name="Picture 8">
            <a:extLst>
              <a:ext uri="{FF2B5EF4-FFF2-40B4-BE49-F238E27FC236}">
                <a16:creationId xmlns:a16="http://schemas.microsoft.com/office/drawing/2014/main" id="{A66E7B07-62FC-775B-0CE3-B25EB0AC27CC}"/>
              </a:ext>
            </a:extLst>
          </p:cNvPr>
          <p:cNvPicPr>
            <a:picLocks noChangeAspect="1"/>
          </p:cNvPicPr>
          <p:nvPr/>
        </p:nvPicPr>
        <p:blipFill>
          <a:blip r:embed="rId4"/>
          <a:stretch>
            <a:fillRect/>
          </a:stretch>
        </p:blipFill>
        <p:spPr>
          <a:xfrm>
            <a:off x="6465058" y="2642526"/>
            <a:ext cx="3264943" cy="247685"/>
          </a:xfrm>
          <a:prstGeom prst="rect">
            <a:avLst/>
          </a:prstGeom>
        </p:spPr>
      </p:pic>
      <p:pic>
        <p:nvPicPr>
          <p:cNvPr id="12" name="Picture 11">
            <a:extLst>
              <a:ext uri="{FF2B5EF4-FFF2-40B4-BE49-F238E27FC236}">
                <a16:creationId xmlns:a16="http://schemas.microsoft.com/office/drawing/2014/main" id="{7530BF0E-A6D6-F4E2-3E57-AB36ABA48C6A}"/>
              </a:ext>
            </a:extLst>
          </p:cNvPr>
          <p:cNvPicPr>
            <a:picLocks noChangeAspect="1"/>
          </p:cNvPicPr>
          <p:nvPr/>
        </p:nvPicPr>
        <p:blipFill>
          <a:blip r:embed="rId5"/>
          <a:stretch>
            <a:fillRect/>
          </a:stretch>
        </p:blipFill>
        <p:spPr>
          <a:xfrm>
            <a:off x="6465057" y="3271244"/>
            <a:ext cx="3203023" cy="300645"/>
          </a:xfrm>
          <a:prstGeom prst="rect">
            <a:avLst/>
          </a:prstGeom>
        </p:spPr>
      </p:pic>
      <p:pic>
        <p:nvPicPr>
          <p:cNvPr id="14" name="Picture 13">
            <a:extLst>
              <a:ext uri="{FF2B5EF4-FFF2-40B4-BE49-F238E27FC236}">
                <a16:creationId xmlns:a16="http://schemas.microsoft.com/office/drawing/2014/main" id="{68EB38BB-D26F-181E-B453-BEDE877BEE82}"/>
              </a:ext>
            </a:extLst>
          </p:cNvPr>
          <p:cNvPicPr>
            <a:picLocks noChangeAspect="1"/>
          </p:cNvPicPr>
          <p:nvPr/>
        </p:nvPicPr>
        <p:blipFill>
          <a:blip r:embed="rId6"/>
          <a:stretch>
            <a:fillRect/>
          </a:stretch>
        </p:blipFill>
        <p:spPr>
          <a:xfrm>
            <a:off x="6236607" y="3952922"/>
            <a:ext cx="3572166" cy="223260"/>
          </a:xfrm>
          <a:prstGeom prst="rect">
            <a:avLst/>
          </a:prstGeom>
        </p:spPr>
      </p:pic>
      <p:pic>
        <p:nvPicPr>
          <p:cNvPr id="16" name="Picture 15">
            <a:extLst>
              <a:ext uri="{FF2B5EF4-FFF2-40B4-BE49-F238E27FC236}">
                <a16:creationId xmlns:a16="http://schemas.microsoft.com/office/drawing/2014/main" id="{A0D3F2B2-9839-5B4B-9DBD-C0317034A69F}"/>
              </a:ext>
            </a:extLst>
          </p:cNvPr>
          <p:cNvPicPr>
            <a:picLocks noChangeAspect="1"/>
          </p:cNvPicPr>
          <p:nvPr/>
        </p:nvPicPr>
        <p:blipFill>
          <a:blip r:embed="rId7"/>
          <a:stretch>
            <a:fillRect/>
          </a:stretch>
        </p:blipFill>
        <p:spPr>
          <a:xfrm>
            <a:off x="6504748" y="4467376"/>
            <a:ext cx="3077004" cy="1267002"/>
          </a:xfrm>
          <a:prstGeom prst="rect">
            <a:avLst/>
          </a:prstGeom>
        </p:spPr>
      </p:pic>
      <p:sp>
        <p:nvSpPr>
          <p:cNvPr id="17" name="Arrow: Down 16">
            <a:extLst>
              <a:ext uri="{FF2B5EF4-FFF2-40B4-BE49-F238E27FC236}">
                <a16:creationId xmlns:a16="http://schemas.microsoft.com/office/drawing/2014/main" id="{39D2C3FA-B1A9-D419-ECB5-BC2A8C4FDDBA}"/>
              </a:ext>
            </a:extLst>
          </p:cNvPr>
          <p:cNvSpPr/>
          <p:nvPr/>
        </p:nvSpPr>
        <p:spPr>
          <a:xfrm>
            <a:off x="8022690" y="2285918"/>
            <a:ext cx="283110" cy="356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8" name="Arrow: Down 17">
            <a:extLst>
              <a:ext uri="{FF2B5EF4-FFF2-40B4-BE49-F238E27FC236}">
                <a16:creationId xmlns:a16="http://schemas.microsoft.com/office/drawing/2014/main" id="{E68EC192-1632-5455-54BF-D87D1F951EC7}"/>
              </a:ext>
            </a:extLst>
          </p:cNvPr>
          <p:cNvSpPr/>
          <p:nvPr/>
        </p:nvSpPr>
        <p:spPr>
          <a:xfrm>
            <a:off x="7955974" y="2907816"/>
            <a:ext cx="283110" cy="356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Arrow: Down 18">
            <a:extLst>
              <a:ext uri="{FF2B5EF4-FFF2-40B4-BE49-F238E27FC236}">
                <a16:creationId xmlns:a16="http://schemas.microsoft.com/office/drawing/2014/main" id="{1458F8EC-EB83-F508-F299-D623924A58A9}"/>
              </a:ext>
            </a:extLst>
          </p:cNvPr>
          <p:cNvSpPr/>
          <p:nvPr/>
        </p:nvSpPr>
        <p:spPr>
          <a:xfrm>
            <a:off x="7925013" y="3578709"/>
            <a:ext cx="283110" cy="356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0" name="Arrow: Down 19">
            <a:extLst>
              <a:ext uri="{FF2B5EF4-FFF2-40B4-BE49-F238E27FC236}">
                <a16:creationId xmlns:a16="http://schemas.microsoft.com/office/drawing/2014/main" id="{4ED0F0E1-F855-BFAD-03B7-2DFBE17965C8}"/>
              </a:ext>
            </a:extLst>
          </p:cNvPr>
          <p:cNvSpPr/>
          <p:nvPr/>
        </p:nvSpPr>
        <p:spPr>
          <a:xfrm>
            <a:off x="7955974" y="4193787"/>
            <a:ext cx="283110" cy="356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1" name="Arrow: Down 20">
            <a:extLst>
              <a:ext uri="{FF2B5EF4-FFF2-40B4-BE49-F238E27FC236}">
                <a16:creationId xmlns:a16="http://schemas.microsoft.com/office/drawing/2014/main" id="{E2FD7C69-9949-4DC2-C43F-97903AE37A6D}"/>
              </a:ext>
            </a:extLst>
          </p:cNvPr>
          <p:cNvSpPr/>
          <p:nvPr/>
        </p:nvSpPr>
        <p:spPr>
          <a:xfrm>
            <a:off x="7869726" y="5746091"/>
            <a:ext cx="283110" cy="35660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2" name="TextBox 21">
            <a:extLst>
              <a:ext uri="{FF2B5EF4-FFF2-40B4-BE49-F238E27FC236}">
                <a16:creationId xmlns:a16="http://schemas.microsoft.com/office/drawing/2014/main" id="{961DE6D5-5269-D9DF-2028-E3139256D69F}"/>
              </a:ext>
            </a:extLst>
          </p:cNvPr>
          <p:cNvSpPr txBox="1"/>
          <p:nvPr/>
        </p:nvSpPr>
        <p:spPr>
          <a:xfrm>
            <a:off x="6731000" y="6102699"/>
            <a:ext cx="2501900" cy="523220"/>
          </a:xfrm>
          <a:prstGeom prst="rect">
            <a:avLst/>
          </a:prstGeom>
          <a:noFill/>
        </p:spPr>
        <p:txBody>
          <a:bodyPr wrap="square" rtlCol="0">
            <a:spAutoFit/>
          </a:bodyPr>
          <a:lstStyle/>
          <a:p>
            <a:r>
              <a:rPr lang="en-US" sz="1400" dirty="0"/>
              <a:t>Parse the data into a dictionary then convert into a Data frame.</a:t>
            </a:r>
            <a:endParaRPr lang="en-AU" sz="1400" dirty="0"/>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7AEA090-2C00-F009-E7C3-1B34DBF7B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5200"/>
            <a:ext cx="6389593" cy="42251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25321" y="1253331"/>
            <a:ext cx="6024562" cy="4351338"/>
          </a:xfrm>
          <a:prstGeom prst="rect">
            <a:avLst/>
          </a:prstGeom>
        </p:spPr>
        <p:txBody>
          <a:bodyPr/>
          <a:lstStyle/>
          <a:p>
            <a:r>
              <a:rPr lang="en-US" sz="2200" dirty="0">
                <a:solidFill>
                  <a:schemeClr val="accent3">
                    <a:lumMod val="25000"/>
                  </a:schemeClr>
                </a:solidFill>
                <a:latin typeface="Abadi" panose="020B0604020104020204" pitchFamily="34" charset="0"/>
              </a:rPr>
              <a:t>We used exploratory data analysis to set the training labels</a:t>
            </a:r>
          </a:p>
          <a:p>
            <a:r>
              <a:rPr lang="en-US" sz="2200" dirty="0">
                <a:solidFill>
                  <a:schemeClr val="accent3">
                    <a:lumMod val="25000"/>
                  </a:schemeClr>
                </a:solidFill>
                <a:latin typeface="Abadi" panose="020B0604020104020204" pitchFamily="34" charset="0"/>
              </a:rPr>
              <a:t>Calculated the number of launches from each site, and the number of each type of orbit.</a:t>
            </a:r>
          </a:p>
          <a:p>
            <a:r>
              <a:rPr lang="en-US" sz="2200" dirty="0">
                <a:solidFill>
                  <a:schemeClr val="accent3">
                    <a:lumMod val="25000"/>
                  </a:schemeClr>
                </a:solidFill>
                <a:latin typeface="Abadi" panose="020B0604020104020204" pitchFamily="34" charset="0"/>
              </a:rPr>
              <a:t>Created a landing outcome variable.</a:t>
            </a:r>
          </a:p>
          <a:p>
            <a:r>
              <a:rPr lang="en-US" sz="2200" dirty="0">
                <a:solidFill>
                  <a:schemeClr val="accent3">
                    <a:lumMod val="25000"/>
                  </a:schemeClr>
                </a:solidFill>
                <a:latin typeface="Abadi" panose="020B0604020104020204" pitchFamily="34" charset="0"/>
              </a:rPr>
              <a:t>Exported data into a CSV</a:t>
            </a:r>
          </a:p>
          <a:p>
            <a:r>
              <a:rPr lang="en-US" sz="2200" dirty="0">
                <a:solidFill>
                  <a:schemeClr val="accent3">
                    <a:lumMod val="25000"/>
                  </a:schemeClr>
                </a:solidFill>
                <a:latin typeface="Abadi" panose="020B0604020104020204" pitchFamily="34" charset="0"/>
              </a:rPr>
              <a:t>https://github.com/loki-dag/fullproj/blob/main/labs-jupyter-spacex-Data%20wrangling-v2.ipynb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2599" y="1346199"/>
            <a:ext cx="5969001" cy="4258469"/>
          </a:xfrm>
          <a:prstGeom prst="rect">
            <a:avLst/>
          </a:prstGeom>
        </p:spPr>
        <p:txBody>
          <a:bodyPr lIns="91440" tIns="45720" rIns="91440" bIns="45720" anchor="t"/>
          <a:lstStyle/>
          <a:p>
            <a:pPr marL="0" indent="0">
              <a:buNone/>
            </a:pPr>
            <a:r>
              <a:rPr lang="en-US" sz="20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000" dirty="0">
              <a:solidFill>
                <a:schemeClr val="accent3">
                  <a:lumMod val="25000"/>
                </a:schemeClr>
              </a:solidFill>
              <a:latin typeface="Abadi" panose="020B0604020104020204" pitchFamily="34" charset="0"/>
            </a:endParaRPr>
          </a:p>
          <a:p>
            <a:pPr marL="0" indent="0">
              <a:buNone/>
            </a:pPr>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EAE9CB13-D5C2-8FA4-B633-712CDD72DC6A}"/>
              </a:ext>
            </a:extLst>
          </p:cNvPr>
          <p:cNvPicPr>
            <a:picLocks noChangeAspect="1"/>
          </p:cNvPicPr>
          <p:nvPr/>
        </p:nvPicPr>
        <p:blipFill>
          <a:blip r:embed="rId3"/>
          <a:stretch>
            <a:fillRect/>
          </a:stretch>
        </p:blipFill>
        <p:spPr>
          <a:xfrm>
            <a:off x="6812502" y="813174"/>
            <a:ext cx="3896473" cy="2944928"/>
          </a:xfrm>
          <a:prstGeom prst="rect">
            <a:avLst/>
          </a:prstGeom>
        </p:spPr>
      </p:pic>
      <p:sp>
        <p:nvSpPr>
          <p:cNvPr id="7" name="TextBox 6">
            <a:extLst>
              <a:ext uri="{FF2B5EF4-FFF2-40B4-BE49-F238E27FC236}">
                <a16:creationId xmlns:a16="http://schemas.microsoft.com/office/drawing/2014/main" id="{DD8AD468-54C7-D912-A025-64ECD54FAD43}"/>
              </a:ext>
            </a:extLst>
          </p:cNvPr>
          <p:cNvSpPr txBox="1"/>
          <p:nvPr/>
        </p:nvSpPr>
        <p:spPr>
          <a:xfrm>
            <a:off x="7162800" y="370008"/>
            <a:ext cx="2755900" cy="369332"/>
          </a:xfrm>
          <a:prstGeom prst="rect">
            <a:avLst/>
          </a:prstGeom>
          <a:noFill/>
        </p:spPr>
        <p:txBody>
          <a:bodyPr wrap="square" rtlCol="0">
            <a:spAutoFit/>
          </a:bodyPr>
          <a:lstStyle/>
          <a:p>
            <a:r>
              <a:rPr lang="en-US" dirty="0"/>
              <a:t>Success rate vs Orbit type</a:t>
            </a:r>
            <a:endParaRPr lang="en-AU" dirty="0"/>
          </a:p>
        </p:txBody>
      </p:sp>
      <p:pic>
        <p:nvPicPr>
          <p:cNvPr id="9" name="Picture 8">
            <a:extLst>
              <a:ext uri="{FF2B5EF4-FFF2-40B4-BE49-F238E27FC236}">
                <a16:creationId xmlns:a16="http://schemas.microsoft.com/office/drawing/2014/main" id="{62E043EB-F7AC-5B09-6352-0C270FC9B470}"/>
              </a:ext>
            </a:extLst>
          </p:cNvPr>
          <p:cNvPicPr>
            <a:picLocks noChangeAspect="1"/>
          </p:cNvPicPr>
          <p:nvPr/>
        </p:nvPicPr>
        <p:blipFill>
          <a:blip r:embed="rId4"/>
          <a:stretch>
            <a:fillRect/>
          </a:stretch>
        </p:blipFill>
        <p:spPr>
          <a:xfrm>
            <a:off x="2001913" y="2802477"/>
            <a:ext cx="3784606" cy="2802191"/>
          </a:xfrm>
          <a:prstGeom prst="rect">
            <a:avLst/>
          </a:prstGeom>
        </p:spPr>
      </p:pic>
      <p:sp>
        <p:nvSpPr>
          <p:cNvPr id="10" name="TextBox 9">
            <a:extLst>
              <a:ext uri="{FF2B5EF4-FFF2-40B4-BE49-F238E27FC236}">
                <a16:creationId xmlns:a16="http://schemas.microsoft.com/office/drawing/2014/main" id="{0BD81E1E-A4FC-5B60-85E9-642413365083}"/>
              </a:ext>
            </a:extLst>
          </p:cNvPr>
          <p:cNvSpPr txBox="1"/>
          <p:nvPr/>
        </p:nvSpPr>
        <p:spPr>
          <a:xfrm>
            <a:off x="7162800" y="4076700"/>
            <a:ext cx="4546601" cy="923330"/>
          </a:xfrm>
          <a:prstGeom prst="rect">
            <a:avLst/>
          </a:prstGeom>
          <a:noFill/>
        </p:spPr>
        <p:txBody>
          <a:bodyPr wrap="square" rtlCol="0">
            <a:spAutoFit/>
          </a:bodyPr>
          <a:lstStyle/>
          <a:p>
            <a:r>
              <a:rPr lang="en-US"/>
              <a:t>https://github.com/loki-dag/fullproj/blob/main/labs-jupyter-spacex-Data%20wrangling-v2.ipynb</a:t>
            </a:r>
            <a:endParaRPr lang="en-US" dirty="0"/>
          </a:p>
        </p:txBody>
      </p:sp>
      <p:sp>
        <p:nvSpPr>
          <p:cNvPr id="11" name="TextBox 10">
            <a:extLst>
              <a:ext uri="{FF2B5EF4-FFF2-40B4-BE49-F238E27FC236}">
                <a16:creationId xmlns:a16="http://schemas.microsoft.com/office/drawing/2014/main" id="{D7CE1737-A2BE-7670-52E0-11F0F25D6C81}"/>
              </a:ext>
            </a:extLst>
          </p:cNvPr>
          <p:cNvSpPr txBox="1"/>
          <p:nvPr/>
        </p:nvSpPr>
        <p:spPr>
          <a:xfrm>
            <a:off x="580418" y="3753534"/>
            <a:ext cx="1473200" cy="646331"/>
          </a:xfrm>
          <a:prstGeom prst="rect">
            <a:avLst/>
          </a:prstGeom>
          <a:noFill/>
        </p:spPr>
        <p:txBody>
          <a:bodyPr wrap="square" rtlCol="0">
            <a:spAutoFit/>
          </a:bodyPr>
          <a:lstStyle/>
          <a:p>
            <a:r>
              <a:rPr lang="en-US" dirty="0"/>
              <a:t>Success rate per year</a:t>
            </a:r>
            <a:endParaRPr lang="en-AU" dirty="0"/>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a:lnSpc>
                <a:spcPct val="100000"/>
              </a:lnSpc>
              <a:spcBef>
                <a:spcPts val="1400"/>
              </a:spcBef>
            </a:pPr>
            <a:r>
              <a:rPr lang="en-US" sz="1200" dirty="0">
                <a:solidFill>
                  <a:schemeClr val="accent3">
                    <a:lumMod val="25000"/>
                  </a:schemeClr>
                </a:solidFill>
                <a:latin typeface="Abadi"/>
              </a:rPr>
              <a:t>Distinct Launch Sites</a:t>
            </a:r>
          </a:p>
          <a:p>
            <a:pPr>
              <a:lnSpc>
                <a:spcPct val="100000"/>
              </a:lnSpc>
              <a:spcBef>
                <a:spcPts val="1400"/>
              </a:spcBef>
            </a:pPr>
            <a:r>
              <a:rPr lang="en-US" sz="1200" dirty="0">
                <a:solidFill>
                  <a:schemeClr val="accent3">
                    <a:lumMod val="25000"/>
                  </a:schemeClr>
                </a:solidFill>
                <a:latin typeface="Abadi"/>
              </a:rPr>
              <a:t>Sum (total) payload mass launched for NASA</a:t>
            </a:r>
          </a:p>
          <a:p>
            <a:pPr>
              <a:lnSpc>
                <a:spcPct val="100000"/>
              </a:lnSpc>
              <a:spcBef>
                <a:spcPts val="1400"/>
              </a:spcBef>
            </a:pPr>
            <a:r>
              <a:rPr lang="en-US" sz="1200" dirty="0">
                <a:solidFill>
                  <a:schemeClr val="accent3">
                    <a:lumMod val="25000"/>
                  </a:schemeClr>
                </a:solidFill>
                <a:latin typeface="Abadi"/>
              </a:rPr>
              <a:t>Average Payload mass sent by the F9 v1.1</a:t>
            </a:r>
          </a:p>
          <a:p>
            <a:pPr>
              <a:lnSpc>
                <a:spcPct val="100000"/>
              </a:lnSpc>
              <a:spcBef>
                <a:spcPts val="1400"/>
              </a:spcBef>
            </a:pPr>
            <a:r>
              <a:rPr lang="en-US" sz="1200" dirty="0">
                <a:solidFill>
                  <a:schemeClr val="accent3">
                    <a:lumMod val="25000"/>
                  </a:schemeClr>
                </a:solidFill>
                <a:latin typeface="Abadi" panose="020B0604020104020204" pitchFamily="34" charset="0"/>
              </a:rPr>
              <a:t>Date of the first successful  landing</a:t>
            </a:r>
          </a:p>
          <a:p>
            <a:pPr>
              <a:lnSpc>
                <a:spcPct val="100000"/>
              </a:lnSpc>
              <a:spcBef>
                <a:spcPts val="1400"/>
              </a:spcBef>
            </a:pPr>
            <a:r>
              <a:rPr lang="en-US" sz="1200" dirty="0">
                <a:solidFill>
                  <a:schemeClr val="accent3">
                    <a:lumMod val="25000"/>
                  </a:schemeClr>
                </a:solidFill>
                <a:latin typeface="Abadi" panose="020B0604020104020204" pitchFamily="34" charset="0"/>
              </a:rPr>
              <a:t>names of the boosters which have success in drone ship and have payload mass greater than 4000 but less than 6000</a:t>
            </a:r>
          </a:p>
          <a:p>
            <a:pPr>
              <a:lnSpc>
                <a:spcPct val="100000"/>
              </a:lnSpc>
              <a:spcBef>
                <a:spcPts val="1400"/>
              </a:spcBef>
            </a:pPr>
            <a:r>
              <a:rPr lang="en-US" sz="1200" dirty="0">
                <a:solidFill>
                  <a:schemeClr val="accent3">
                    <a:lumMod val="25000"/>
                  </a:schemeClr>
                </a:solidFill>
                <a:latin typeface="Abadi" panose="020B0604020104020204" pitchFamily="34" charset="0"/>
              </a:rPr>
              <a:t>total number of successful and failure mission outcomes</a:t>
            </a:r>
          </a:p>
          <a:p>
            <a:pPr>
              <a:lnSpc>
                <a:spcPct val="100000"/>
              </a:lnSpc>
              <a:spcBef>
                <a:spcPts val="1400"/>
              </a:spcBef>
            </a:pPr>
            <a:r>
              <a:rPr lang="en-US" sz="1200" dirty="0">
                <a:solidFill>
                  <a:schemeClr val="accent3">
                    <a:lumMod val="25000"/>
                  </a:schemeClr>
                </a:solidFill>
                <a:latin typeface="Abadi" panose="020B0604020104020204" pitchFamily="34" charset="0"/>
              </a:rPr>
              <a:t>all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that have carried the maximum payload mass</a:t>
            </a:r>
          </a:p>
          <a:p>
            <a:pPr>
              <a:lnSpc>
                <a:spcPct val="100000"/>
              </a:lnSpc>
              <a:spcBef>
                <a:spcPts val="1400"/>
              </a:spcBef>
            </a:pPr>
            <a:r>
              <a:rPr lang="en-US" sz="1200" dirty="0">
                <a:solidFill>
                  <a:schemeClr val="accent3">
                    <a:lumMod val="25000"/>
                  </a:schemeClr>
                </a:solidFill>
                <a:latin typeface="Abadi" panose="020B0604020104020204" pitchFamily="34" charset="0"/>
              </a:rPr>
              <a:t>Gathered the most occurring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https://github.com/loki-dag/fullproj/blob/main/jupyter-labs-eda-sql-coursera_sqllite.ipynb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sz="2000" dirty="0">
                <a:solidFill>
                  <a:schemeClr val="accent3">
                    <a:lumMod val="25000"/>
                  </a:schemeClr>
                </a:solidFill>
                <a:latin typeface="Abadi" panose="020B0604020104020204" pitchFamily="34" charset="0"/>
              </a:rPr>
              <a:t>https://github.com/loki-dag/fullproj/blob/main/lab-jupyter-launch-site-location-v2.ipynb</a:t>
            </a:r>
            <a:endParaRPr lang="en-US" sz="20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2572336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successful launches by site, and also pie </a:t>
            </a:r>
            <a:r>
              <a:rPr lang="en-US" sz="2200" dirty="0" err="1">
                <a:solidFill>
                  <a:schemeClr val="accent3">
                    <a:lumMod val="25000"/>
                  </a:schemeClr>
                </a:solidFill>
                <a:latin typeface="Abadi" panose="020B0604020104020204" pitchFamily="34" charset="0"/>
              </a:rPr>
              <a:t>charst</a:t>
            </a:r>
            <a:r>
              <a:rPr lang="en-US" sz="2200" dirty="0">
                <a:solidFill>
                  <a:schemeClr val="accent3">
                    <a:lumMod val="25000"/>
                  </a:schemeClr>
                </a:solidFill>
                <a:latin typeface="Abadi" panose="020B0604020104020204" pitchFamily="34" charset="0"/>
              </a:rPr>
              <a:t> showing the relationship between launch site and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plot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https://github.com/loki-dag/fullproj/blob/main/dash_interactivity.py</a:t>
            </a:r>
            <a:br>
              <a:rPr lang="en-US" sz="2200" dirty="0">
                <a:solidFill>
                  <a:schemeClr val="accent3">
                    <a:lumMod val="25000"/>
                  </a:schemeClr>
                </a:solidFill>
                <a:latin typeface="Abadi" panose="020B0604020104020204" pitchFamily="34" charset="0"/>
              </a:rPr>
            </a:b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https://github.com/loki-dag/fullproj/blob/main/SpaceX_Machine%20Learning%20Prediction_Part_5.ipynb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9C322E81-E889-C04E-7D70-F0609CAE6891}"/>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6F137E-1DB8-75B3-271D-E53871CD65C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itle 1">
            <a:extLst>
              <a:ext uri="{FF2B5EF4-FFF2-40B4-BE49-F238E27FC236}">
                <a16:creationId xmlns:a16="http://schemas.microsoft.com/office/drawing/2014/main" id="{145B8324-5703-D2AF-DB7B-38AB26C8E94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032C2CD2-8717-6088-6439-74004FE63329}"/>
              </a:ext>
            </a:extLst>
          </p:cNvPr>
          <p:cNvSpPr/>
          <p:nvPr/>
        </p:nvSpPr>
        <p:spPr>
          <a:xfrm>
            <a:off x="770011" y="1625600"/>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Creating a NumPy array from the column “Class” in data</a:t>
            </a:r>
            <a:endParaRPr lang="en-AU" dirty="0"/>
          </a:p>
        </p:txBody>
      </p:sp>
      <p:sp>
        <p:nvSpPr>
          <p:cNvPr id="6" name="Rectangle 5">
            <a:extLst>
              <a:ext uri="{FF2B5EF4-FFF2-40B4-BE49-F238E27FC236}">
                <a16:creationId xmlns:a16="http://schemas.microsoft.com/office/drawing/2014/main" id="{F6F62FDF-3AD5-3029-6039-9191D97ECC6E}"/>
              </a:ext>
            </a:extLst>
          </p:cNvPr>
          <p:cNvSpPr/>
          <p:nvPr/>
        </p:nvSpPr>
        <p:spPr>
          <a:xfrm>
            <a:off x="3437011" y="1625600"/>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6756422C-DC76-87D5-0025-74E942A712D3}"/>
              </a:ext>
            </a:extLst>
          </p:cNvPr>
          <p:cNvSpPr/>
          <p:nvPr/>
        </p:nvSpPr>
        <p:spPr>
          <a:xfrm>
            <a:off x="6408811" y="1625600"/>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E91B3726-F6FE-A276-9322-9CEDC10E4C95}"/>
              </a:ext>
            </a:extLst>
          </p:cNvPr>
          <p:cNvSpPr/>
          <p:nvPr/>
        </p:nvSpPr>
        <p:spPr>
          <a:xfrm>
            <a:off x="9380611" y="1625600"/>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a:extLst>
              <a:ext uri="{FF2B5EF4-FFF2-40B4-BE49-F238E27FC236}">
                <a16:creationId xmlns:a16="http://schemas.microsoft.com/office/drawing/2014/main" id="{7C56837A-E295-D979-2CBE-DD05558F9EB7}"/>
              </a:ext>
            </a:extLst>
          </p:cNvPr>
          <p:cNvSpPr/>
          <p:nvPr/>
        </p:nvSpPr>
        <p:spPr>
          <a:xfrm>
            <a:off x="9435416" y="3738301"/>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B4CA32D8-A766-B872-4B9F-F7A722902B64}"/>
              </a:ext>
            </a:extLst>
          </p:cNvPr>
          <p:cNvSpPr/>
          <p:nvPr/>
        </p:nvSpPr>
        <p:spPr>
          <a:xfrm>
            <a:off x="6408811" y="3738301"/>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ectangle 10">
            <a:extLst>
              <a:ext uri="{FF2B5EF4-FFF2-40B4-BE49-F238E27FC236}">
                <a16:creationId xmlns:a16="http://schemas.microsoft.com/office/drawing/2014/main" id="{9B0D141B-0EE5-B544-2B2A-5AEC83C8F869}"/>
              </a:ext>
            </a:extLst>
          </p:cNvPr>
          <p:cNvSpPr/>
          <p:nvPr/>
        </p:nvSpPr>
        <p:spPr>
          <a:xfrm>
            <a:off x="3382206" y="3738301"/>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C62BABD7-418F-D661-54FD-90F4EC9C1ECF}"/>
              </a:ext>
            </a:extLst>
          </p:cNvPr>
          <p:cNvSpPr/>
          <p:nvPr/>
        </p:nvSpPr>
        <p:spPr>
          <a:xfrm>
            <a:off x="770011" y="3657600"/>
            <a:ext cx="1846189" cy="1574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7" name="TextBox 16">
            <a:extLst>
              <a:ext uri="{FF2B5EF4-FFF2-40B4-BE49-F238E27FC236}">
                <a16:creationId xmlns:a16="http://schemas.microsoft.com/office/drawing/2014/main" id="{71B451E5-56F4-67D4-BE70-9E6AA4F63A20}"/>
              </a:ext>
            </a:extLst>
          </p:cNvPr>
          <p:cNvSpPr txBox="1"/>
          <p:nvPr/>
        </p:nvSpPr>
        <p:spPr>
          <a:xfrm>
            <a:off x="3534605" y="1625600"/>
            <a:ext cx="1651000" cy="1477328"/>
          </a:xfrm>
          <a:prstGeom prst="rect">
            <a:avLst/>
          </a:prstGeom>
          <a:noFill/>
        </p:spPr>
        <p:txBody>
          <a:bodyPr wrap="square" rtlCol="0">
            <a:spAutoFit/>
          </a:bodyPr>
          <a:lstStyle/>
          <a:p>
            <a:r>
              <a:rPr lang="en-US" dirty="0">
                <a:solidFill>
                  <a:schemeClr val="bg1"/>
                </a:solidFill>
              </a:rPr>
              <a:t>Standardizing the data with </a:t>
            </a:r>
            <a:r>
              <a:rPr lang="en-US" dirty="0" err="1">
                <a:solidFill>
                  <a:schemeClr val="bg1"/>
                </a:solidFill>
              </a:rPr>
              <a:t>StandardScaler</a:t>
            </a:r>
            <a:r>
              <a:rPr lang="en-US" dirty="0">
                <a:solidFill>
                  <a:schemeClr val="bg1"/>
                </a:solidFill>
              </a:rPr>
              <a:t>, then fitting and transforming it </a:t>
            </a:r>
            <a:endParaRPr lang="en-AU" dirty="0">
              <a:solidFill>
                <a:schemeClr val="bg1"/>
              </a:solidFill>
            </a:endParaRPr>
          </a:p>
        </p:txBody>
      </p:sp>
      <p:sp>
        <p:nvSpPr>
          <p:cNvPr id="18" name="TextBox 17">
            <a:extLst>
              <a:ext uri="{FF2B5EF4-FFF2-40B4-BE49-F238E27FC236}">
                <a16:creationId xmlns:a16="http://schemas.microsoft.com/office/drawing/2014/main" id="{82511C7E-43A7-E6EC-24D5-8A02C4CCC89D}"/>
              </a:ext>
            </a:extLst>
          </p:cNvPr>
          <p:cNvSpPr txBox="1"/>
          <p:nvPr/>
        </p:nvSpPr>
        <p:spPr>
          <a:xfrm>
            <a:off x="6420828" y="1625600"/>
            <a:ext cx="1822154" cy="1477328"/>
          </a:xfrm>
          <a:prstGeom prst="rect">
            <a:avLst/>
          </a:prstGeom>
          <a:noFill/>
        </p:spPr>
        <p:txBody>
          <a:bodyPr wrap="square" rtlCol="0">
            <a:spAutoFit/>
          </a:bodyPr>
          <a:lstStyle/>
          <a:p>
            <a:r>
              <a:rPr lang="en-US" dirty="0">
                <a:solidFill>
                  <a:schemeClr val="bg1"/>
                </a:solidFill>
              </a:rPr>
              <a:t>Splitting the data into training and testing sets with </a:t>
            </a:r>
            <a:r>
              <a:rPr lang="en-US" dirty="0" err="1">
                <a:solidFill>
                  <a:schemeClr val="bg1"/>
                </a:solidFill>
              </a:rPr>
              <a:t>train_test_split</a:t>
            </a:r>
            <a:r>
              <a:rPr lang="en-US" dirty="0">
                <a:solidFill>
                  <a:schemeClr val="bg1"/>
                </a:solidFill>
              </a:rPr>
              <a:t> function</a:t>
            </a:r>
            <a:endParaRPr lang="en-AU" dirty="0">
              <a:solidFill>
                <a:schemeClr val="bg1"/>
              </a:solidFill>
            </a:endParaRPr>
          </a:p>
        </p:txBody>
      </p:sp>
      <p:sp>
        <p:nvSpPr>
          <p:cNvPr id="19" name="TextBox 18">
            <a:extLst>
              <a:ext uri="{FF2B5EF4-FFF2-40B4-BE49-F238E27FC236}">
                <a16:creationId xmlns:a16="http://schemas.microsoft.com/office/drawing/2014/main" id="{37838130-764E-5E35-5A82-866F44203151}"/>
              </a:ext>
            </a:extLst>
          </p:cNvPr>
          <p:cNvSpPr txBox="1"/>
          <p:nvPr/>
        </p:nvSpPr>
        <p:spPr>
          <a:xfrm>
            <a:off x="9384616" y="1625600"/>
            <a:ext cx="1842184" cy="1477328"/>
          </a:xfrm>
          <a:prstGeom prst="rect">
            <a:avLst/>
          </a:prstGeom>
          <a:noFill/>
        </p:spPr>
        <p:txBody>
          <a:bodyPr wrap="square" rtlCol="0">
            <a:spAutoFit/>
          </a:bodyPr>
          <a:lstStyle/>
          <a:p>
            <a:r>
              <a:rPr lang="en-US" dirty="0">
                <a:solidFill>
                  <a:schemeClr val="bg1"/>
                </a:solidFill>
              </a:rPr>
              <a:t>Creating a </a:t>
            </a:r>
            <a:r>
              <a:rPr lang="en-US" dirty="0" err="1">
                <a:solidFill>
                  <a:schemeClr val="bg1"/>
                </a:solidFill>
              </a:rPr>
              <a:t>GridSearchCV</a:t>
            </a:r>
            <a:r>
              <a:rPr lang="en-US" dirty="0">
                <a:solidFill>
                  <a:schemeClr val="bg1"/>
                </a:solidFill>
              </a:rPr>
              <a:t> object with cv = 10 to find the best parameters</a:t>
            </a:r>
            <a:endParaRPr lang="en-AU" dirty="0">
              <a:solidFill>
                <a:schemeClr val="bg1"/>
              </a:solidFill>
            </a:endParaRPr>
          </a:p>
        </p:txBody>
      </p:sp>
      <p:sp>
        <p:nvSpPr>
          <p:cNvPr id="20" name="TextBox 19">
            <a:extLst>
              <a:ext uri="{FF2B5EF4-FFF2-40B4-BE49-F238E27FC236}">
                <a16:creationId xmlns:a16="http://schemas.microsoft.com/office/drawing/2014/main" id="{85E9942A-661A-8BB2-A5CD-AD063640D0A1}"/>
              </a:ext>
            </a:extLst>
          </p:cNvPr>
          <p:cNvSpPr txBox="1"/>
          <p:nvPr/>
        </p:nvSpPr>
        <p:spPr>
          <a:xfrm>
            <a:off x="9575800" y="3657600"/>
            <a:ext cx="1651000" cy="1754326"/>
          </a:xfrm>
          <a:prstGeom prst="rect">
            <a:avLst/>
          </a:prstGeom>
          <a:noFill/>
        </p:spPr>
        <p:txBody>
          <a:bodyPr wrap="square" rtlCol="0">
            <a:spAutoFit/>
          </a:bodyPr>
          <a:lstStyle/>
          <a:p>
            <a:r>
              <a:rPr lang="en-US" dirty="0">
                <a:solidFill>
                  <a:schemeClr val="bg1"/>
                </a:solidFill>
              </a:rPr>
              <a:t>Applying </a:t>
            </a:r>
            <a:r>
              <a:rPr lang="en-US" dirty="0" err="1">
                <a:solidFill>
                  <a:schemeClr val="bg1"/>
                </a:solidFill>
              </a:rPr>
              <a:t>GridSearchCV</a:t>
            </a:r>
            <a:r>
              <a:rPr lang="en-US" dirty="0">
                <a:solidFill>
                  <a:schemeClr val="bg1"/>
                </a:solidFill>
              </a:rPr>
              <a:t> on </a:t>
            </a:r>
            <a:r>
              <a:rPr lang="en-US" dirty="0" err="1">
                <a:solidFill>
                  <a:schemeClr val="bg1"/>
                </a:solidFill>
              </a:rPr>
              <a:t>LogReg</a:t>
            </a:r>
            <a:r>
              <a:rPr lang="en-US" dirty="0">
                <a:solidFill>
                  <a:schemeClr val="bg1"/>
                </a:solidFill>
              </a:rPr>
              <a:t>, SVM, Decision Tree, and KNN models</a:t>
            </a:r>
            <a:endParaRPr lang="en-AU" dirty="0">
              <a:solidFill>
                <a:schemeClr val="bg1"/>
              </a:solidFill>
            </a:endParaRPr>
          </a:p>
        </p:txBody>
      </p:sp>
      <p:sp>
        <p:nvSpPr>
          <p:cNvPr id="21" name="TextBox 20">
            <a:extLst>
              <a:ext uri="{FF2B5EF4-FFF2-40B4-BE49-F238E27FC236}">
                <a16:creationId xmlns:a16="http://schemas.microsoft.com/office/drawing/2014/main" id="{8A071A1C-DABB-C404-F286-D1BBF7CA76A8}"/>
              </a:ext>
            </a:extLst>
          </p:cNvPr>
          <p:cNvSpPr txBox="1"/>
          <p:nvPr/>
        </p:nvSpPr>
        <p:spPr>
          <a:xfrm>
            <a:off x="6368137" y="3738301"/>
            <a:ext cx="1984457" cy="1477328"/>
          </a:xfrm>
          <a:prstGeom prst="rect">
            <a:avLst/>
          </a:prstGeom>
          <a:noFill/>
        </p:spPr>
        <p:txBody>
          <a:bodyPr wrap="square" rtlCol="0">
            <a:spAutoFit/>
          </a:bodyPr>
          <a:lstStyle/>
          <a:p>
            <a:r>
              <a:rPr lang="en-US" dirty="0">
                <a:solidFill>
                  <a:schemeClr val="bg1"/>
                </a:solidFill>
              </a:rPr>
              <a:t>Calculating the accuracy on the test data using the method .score() for all models</a:t>
            </a:r>
            <a:endParaRPr lang="en-AU" dirty="0">
              <a:solidFill>
                <a:schemeClr val="bg1"/>
              </a:solidFill>
            </a:endParaRPr>
          </a:p>
        </p:txBody>
      </p:sp>
      <p:sp>
        <p:nvSpPr>
          <p:cNvPr id="22" name="TextBox 21">
            <a:extLst>
              <a:ext uri="{FF2B5EF4-FFF2-40B4-BE49-F238E27FC236}">
                <a16:creationId xmlns:a16="http://schemas.microsoft.com/office/drawing/2014/main" id="{3639F719-A237-B851-89AF-CEF27BF248B4}"/>
              </a:ext>
            </a:extLst>
          </p:cNvPr>
          <p:cNvSpPr txBox="1"/>
          <p:nvPr/>
        </p:nvSpPr>
        <p:spPr>
          <a:xfrm>
            <a:off x="3382205" y="3738301"/>
            <a:ext cx="1651000" cy="1200329"/>
          </a:xfrm>
          <a:prstGeom prst="rect">
            <a:avLst/>
          </a:prstGeom>
          <a:noFill/>
        </p:spPr>
        <p:txBody>
          <a:bodyPr wrap="square" rtlCol="0">
            <a:spAutoFit/>
          </a:bodyPr>
          <a:lstStyle/>
          <a:p>
            <a:r>
              <a:rPr lang="en-US" dirty="0">
                <a:solidFill>
                  <a:schemeClr val="bg1"/>
                </a:solidFill>
              </a:rPr>
              <a:t>Examining the confusion matrix for all models</a:t>
            </a:r>
            <a:endParaRPr lang="en-AU" dirty="0">
              <a:solidFill>
                <a:schemeClr val="bg1"/>
              </a:solidFill>
            </a:endParaRPr>
          </a:p>
        </p:txBody>
      </p:sp>
      <p:sp>
        <p:nvSpPr>
          <p:cNvPr id="23" name="TextBox 22">
            <a:extLst>
              <a:ext uri="{FF2B5EF4-FFF2-40B4-BE49-F238E27FC236}">
                <a16:creationId xmlns:a16="http://schemas.microsoft.com/office/drawing/2014/main" id="{60329450-1855-B554-C104-9DBA9AAA30CC}"/>
              </a:ext>
            </a:extLst>
          </p:cNvPr>
          <p:cNvSpPr txBox="1"/>
          <p:nvPr/>
        </p:nvSpPr>
        <p:spPr>
          <a:xfrm>
            <a:off x="749673" y="3567835"/>
            <a:ext cx="1886863" cy="1754326"/>
          </a:xfrm>
          <a:prstGeom prst="rect">
            <a:avLst/>
          </a:prstGeom>
          <a:noFill/>
        </p:spPr>
        <p:txBody>
          <a:bodyPr wrap="square" rtlCol="0">
            <a:spAutoFit/>
          </a:bodyPr>
          <a:lstStyle/>
          <a:p>
            <a:r>
              <a:rPr lang="en-US" dirty="0">
                <a:solidFill>
                  <a:schemeClr val="bg1"/>
                </a:solidFill>
              </a:rPr>
              <a:t>Finding the method performs best by examining the </a:t>
            </a:r>
            <a:r>
              <a:rPr lang="en-US" dirty="0" err="1">
                <a:solidFill>
                  <a:schemeClr val="bg1"/>
                </a:solidFill>
              </a:rPr>
              <a:t>Jaccard_score</a:t>
            </a:r>
            <a:r>
              <a:rPr lang="en-US" dirty="0">
                <a:solidFill>
                  <a:schemeClr val="bg1"/>
                </a:solidFill>
              </a:rPr>
              <a:t> and F1_score metrics</a:t>
            </a:r>
            <a:endParaRPr lang="en-AU" dirty="0">
              <a:solidFill>
                <a:schemeClr val="bg1"/>
              </a:solidFill>
            </a:endParaRPr>
          </a:p>
        </p:txBody>
      </p:sp>
      <p:sp>
        <p:nvSpPr>
          <p:cNvPr id="24" name="Arrow: Right 23">
            <a:extLst>
              <a:ext uri="{FF2B5EF4-FFF2-40B4-BE49-F238E27FC236}">
                <a16:creationId xmlns:a16="http://schemas.microsoft.com/office/drawing/2014/main" id="{82C1A30A-1895-BA4F-3ABD-327EED38C8E1}"/>
              </a:ext>
            </a:extLst>
          </p:cNvPr>
          <p:cNvSpPr/>
          <p:nvPr/>
        </p:nvSpPr>
        <p:spPr>
          <a:xfrm>
            <a:off x="2656984" y="2174649"/>
            <a:ext cx="768009"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Arrow: Right 24">
            <a:extLst>
              <a:ext uri="{FF2B5EF4-FFF2-40B4-BE49-F238E27FC236}">
                <a16:creationId xmlns:a16="http://schemas.microsoft.com/office/drawing/2014/main" id="{33463F3D-E238-7A8E-890E-E3754A1C3D1A}"/>
              </a:ext>
            </a:extLst>
          </p:cNvPr>
          <p:cNvSpPr/>
          <p:nvPr/>
        </p:nvSpPr>
        <p:spPr>
          <a:xfrm>
            <a:off x="5392811" y="2174648"/>
            <a:ext cx="918405"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Arrow: Right 25">
            <a:extLst>
              <a:ext uri="{FF2B5EF4-FFF2-40B4-BE49-F238E27FC236}">
                <a16:creationId xmlns:a16="http://schemas.microsoft.com/office/drawing/2014/main" id="{5E6642B0-27D3-8AD8-E620-6D03BA91553C}"/>
              </a:ext>
            </a:extLst>
          </p:cNvPr>
          <p:cNvSpPr/>
          <p:nvPr/>
        </p:nvSpPr>
        <p:spPr>
          <a:xfrm>
            <a:off x="8352594" y="2098125"/>
            <a:ext cx="918405"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Arrow: Right 26">
            <a:extLst>
              <a:ext uri="{FF2B5EF4-FFF2-40B4-BE49-F238E27FC236}">
                <a16:creationId xmlns:a16="http://schemas.microsoft.com/office/drawing/2014/main" id="{949FEA8A-E52E-1EBA-29D8-D3971024B0FD}"/>
              </a:ext>
            </a:extLst>
          </p:cNvPr>
          <p:cNvSpPr/>
          <p:nvPr/>
        </p:nvSpPr>
        <p:spPr>
          <a:xfrm rot="5400000">
            <a:off x="10138823" y="3205553"/>
            <a:ext cx="524953" cy="549049"/>
          </a:xfrm>
          <a:prstGeom prst="rightArrow">
            <a:avLst>
              <a:gd name="adj1" fmla="val 50000"/>
              <a:gd name="adj2" fmla="val 53472"/>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8" name="Arrow: Right 27">
            <a:extLst>
              <a:ext uri="{FF2B5EF4-FFF2-40B4-BE49-F238E27FC236}">
                <a16:creationId xmlns:a16="http://schemas.microsoft.com/office/drawing/2014/main" id="{66EDAC6C-B420-9038-D45F-AB1390776F41}"/>
              </a:ext>
            </a:extLst>
          </p:cNvPr>
          <p:cNvSpPr/>
          <p:nvPr/>
        </p:nvSpPr>
        <p:spPr>
          <a:xfrm rot="10800000">
            <a:off x="8366726" y="4215929"/>
            <a:ext cx="918405"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9" name="Arrow: Right 28">
            <a:extLst>
              <a:ext uri="{FF2B5EF4-FFF2-40B4-BE49-F238E27FC236}">
                <a16:creationId xmlns:a16="http://schemas.microsoft.com/office/drawing/2014/main" id="{3C1B632B-CC49-E630-545A-17BB99725A0B}"/>
              </a:ext>
            </a:extLst>
          </p:cNvPr>
          <p:cNvSpPr/>
          <p:nvPr/>
        </p:nvSpPr>
        <p:spPr>
          <a:xfrm rot="10800000">
            <a:off x="5338689" y="4191573"/>
            <a:ext cx="918405" cy="549049"/>
          </a:xfrm>
          <a:prstGeom prst="rightArrow">
            <a:avLst>
              <a:gd name="adj1" fmla="val 68505"/>
              <a:gd name="adj2" fmla="val 87009"/>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Arrow: Right 29">
            <a:extLst>
              <a:ext uri="{FF2B5EF4-FFF2-40B4-BE49-F238E27FC236}">
                <a16:creationId xmlns:a16="http://schemas.microsoft.com/office/drawing/2014/main" id="{D20BAF30-5C5C-745F-03B1-4C0F2BCC855A}"/>
              </a:ext>
            </a:extLst>
          </p:cNvPr>
          <p:cNvSpPr/>
          <p:nvPr/>
        </p:nvSpPr>
        <p:spPr>
          <a:xfrm rot="10800000">
            <a:off x="2616200" y="4170474"/>
            <a:ext cx="711200" cy="54904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01134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Flight Number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000"/>
              <a:t>Earlier flights failed more often, late flights succeeded more often</a:t>
            </a:r>
          </a:p>
          <a:p>
            <a:pPr>
              <a:spcBef>
                <a:spcPts val="1400"/>
              </a:spcBef>
            </a:pPr>
            <a:r>
              <a:rPr lang="en-US" sz="2000"/>
              <a:t>CCAFS SLC 40 site had about half the total launches</a:t>
            </a:r>
          </a:p>
          <a:p>
            <a:pPr>
              <a:spcBef>
                <a:spcPts val="1400"/>
              </a:spcBef>
            </a:pPr>
            <a:r>
              <a:rPr lang="en-US" sz="2000"/>
              <a:t>The other two sites have a higher overall success rate, this may be due to them starting launching later than CCAFS SLC 40</a:t>
            </a:r>
          </a:p>
        </p:txBody>
      </p:sp>
      <p:pic>
        <p:nvPicPr>
          <p:cNvPr id="6" name="Picture 5">
            <a:extLst>
              <a:ext uri="{FF2B5EF4-FFF2-40B4-BE49-F238E27FC236}">
                <a16:creationId xmlns:a16="http://schemas.microsoft.com/office/drawing/2014/main" id="{B761AAF1-6DB4-674E-F9F5-139649C2D4C9}"/>
              </a:ext>
            </a:extLst>
          </p:cNvPr>
          <p:cNvPicPr>
            <a:picLocks noChangeAspect="1"/>
          </p:cNvPicPr>
          <p:nvPr/>
        </p:nvPicPr>
        <p:blipFill>
          <a:blip r:embed="rId2"/>
          <a:stretch>
            <a:fillRect/>
          </a:stretch>
        </p:blipFill>
        <p:spPr>
          <a:xfrm>
            <a:off x="4654296" y="650253"/>
            <a:ext cx="6903720" cy="5557494"/>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0936" y="394792"/>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dirty="0">
                <a:solidFill>
                  <a:schemeClr val="tx1"/>
                </a:solidFill>
                <a:latin typeface="+mj-lt"/>
                <a:ea typeface="+mj-ea"/>
                <a:cs typeface="+mj-cs"/>
              </a:rPr>
              <a:t>Payload vs. Launch Site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Most of the launches with payload mass over 7000 kg were successful.</a:t>
            </a:r>
          </a:p>
          <a:p>
            <a:pPr>
              <a:spcBef>
                <a:spcPts val="1400"/>
              </a:spcBef>
            </a:pPr>
            <a:r>
              <a:rPr lang="en-US" sz="2200" dirty="0"/>
              <a:t>KSC LC 39A has a 100% success rate for payload mass under 5500 kg too.</a:t>
            </a:r>
          </a:p>
        </p:txBody>
      </p:sp>
      <p:pic>
        <p:nvPicPr>
          <p:cNvPr id="6" name="Picture 5">
            <a:extLst>
              <a:ext uri="{FF2B5EF4-FFF2-40B4-BE49-F238E27FC236}">
                <a16:creationId xmlns:a16="http://schemas.microsoft.com/office/drawing/2014/main" id="{09A7406A-2C4C-8117-50F0-C567E47184D1}"/>
              </a:ext>
            </a:extLst>
          </p:cNvPr>
          <p:cNvPicPr>
            <a:picLocks noChangeAspect="1"/>
          </p:cNvPicPr>
          <p:nvPr/>
        </p:nvPicPr>
        <p:blipFill>
          <a:blip r:embed="rId2"/>
          <a:stretch>
            <a:fillRect/>
          </a:stretch>
        </p:blipFill>
        <p:spPr>
          <a:xfrm>
            <a:off x="4654296" y="1254328"/>
            <a:ext cx="6903720" cy="4349343"/>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600" kern="1200">
                <a:solidFill>
                  <a:schemeClr val="tx1"/>
                </a:solidFill>
                <a:latin typeface="+mj-lt"/>
                <a:ea typeface="+mj-ea"/>
                <a:cs typeface="+mj-cs"/>
              </a:rPr>
              <a:t>Success Rate vs. Orbit Type</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ES-L1, GEO, HEO, &amp; SSO had 100% success rates</a:t>
            </a:r>
          </a:p>
          <a:p>
            <a:pPr>
              <a:spcBef>
                <a:spcPts val="1400"/>
              </a:spcBef>
            </a:pPr>
            <a:r>
              <a:rPr lang="en-US" sz="2200" dirty="0"/>
              <a:t>SO had a 0% success rate</a:t>
            </a:r>
          </a:p>
          <a:p>
            <a:pPr>
              <a:spcBef>
                <a:spcPts val="1400"/>
              </a:spcBef>
            </a:pPr>
            <a:r>
              <a:rPr lang="en-US" sz="2200" dirty="0"/>
              <a:t>Other orbits had a success rate between ~85% and ~55%:</a:t>
            </a:r>
          </a:p>
          <a:p>
            <a:pPr marL="0" indent="0">
              <a:spcBef>
                <a:spcPts val="1400"/>
              </a:spcBef>
              <a:buNone/>
            </a:pPr>
            <a:r>
              <a:rPr lang="en-US" sz="2200" dirty="0"/>
              <a:t>- GTO, ISS, LEO, MEO, PO, VLEO</a:t>
            </a:r>
          </a:p>
        </p:txBody>
      </p:sp>
      <p:pic>
        <p:nvPicPr>
          <p:cNvPr id="6" name="Picture 5">
            <a:extLst>
              <a:ext uri="{FF2B5EF4-FFF2-40B4-BE49-F238E27FC236}">
                <a16:creationId xmlns:a16="http://schemas.microsoft.com/office/drawing/2014/main" id="{EF30A9D2-E758-4387-C398-D60BD1396D7D}"/>
              </a:ext>
            </a:extLst>
          </p:cNvPr>
          <p:cNvPicPr>
            <a:picLocks noChangeAspect="1"/>
          </p:cNvPicPr>
          <p:nvPr/>
        </p:nvPicPr>
        <p:blipFill>
          <a:blip r:embed="rId2"/>
          <a:stretch>
            <a:fillRect/>
          </a:stretch>
        </p:blipFill>
        <p:spPr>
          <a:xfrm>
            <a:off x="4298696" y="923426"/>
            <a:ext cx="6903720" cy="501114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Flight Number vs. Orbit Type</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LEO was the first type of Orbit attempted, while ISS was the first type of orbit </a:t>
            </a:r>
            <a:r>
              <a:rPr lang="en-US" sz="2200" dirty="0" err="1"/>
              <a:t>sucessfuly</a:t>
            </a:r>
            <a:r>
              <a:rPr lang="en-US" sz="2200" dirty="0"/>
              <a:t> achieved</a:t>
            </a:r>
          </a:p>
          <a:p>
            <a:pPr>
              <a:spcBef>
                <a:spcPts val="1400"/>
              </a:spcBef>
            </a:pPr>
            <a:r>
              <a:rPr lang="en-US" sz="2200" dirty="0"/>
              <a:t>VLEO had the most recent failed outcome</a:t>
            </a:r>
          </a:p>
          <a:p>
            <a:pPr>
              <a:spcBef>
                <a:spcPts val="1400"/>
              </a:spcBef>
            </a:pPr>
            <a:r>
              <a:rPr lang="en-US" sz="2200" dirty="0"/>
              <a:t>SSO and VLEO were the 2 most recent high attempt volume Orbits</a:t>
            </a:r>
          </a:p>
        </p:txBody>
      </p:sp>
      <p:pic>
        <p:nvPicPr>
          <p:cNvPr id="6" name="Picture 5">
            <a:extLst>
              <a:ext uri="{FF2B5EF4-FFF2-40B4-BE49-F238E27FC236}">
                <a16:creationId xmlns:a16="http://schemas.microsoft.com/office/drawing/2014/main" id="{584D8F16-8A83-E164-415A-00CF3A70D021}"/>
              </a:ext>
            </a:extLst>
          </p:cNvPr>
          <p:cNvPicPr>
            <a:picLocks noChangeAspect="1"/>
          </p:cNvPicPr>
          <p:nvPr/>
        </p:nvPicPr>
        <p:blipFill>
          <a:blip r:embed="rId2"/>
          <a:stretch>
            <a:fillRect/>
          </a:stretch>
        </p:blipFill>
        <p:spPr>
          <a:xfrm>
            <a:off x="6099048" y="1572951"/>
            <a:ext cx="5458968" cy="3712098"/>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630936" y="639520"/>
            <a:ext cx="3429000" cy="1719072"/>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Payload vs. Orbit Type</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807208"/>
            <a:ext cx="3429000" cy="3410712"/>
          </a:xfrm>
          <a:prstGeom prst="rect">
            <a:avLst/>
          </a:prstGeom>
        </p:spPr>
        <p:txBody>
          <a:bodyPr vert="horz" lIns="91440" tIns="45720" rIns="91440" bIns="45720" rtlCol="0" anchor="t">
            <a:normAutofit/>
          </a:bodyPr>
          <a:lstStyle/>
          <a:p>
            <a:pPr>
              <a:spcBef>
                <a:spcPts val="1400"/>
              </a:spcBef>
            </a:pPr>
            <a:r>
              <a:rPr lang="en-US" sz="2200" dirty="0"/>
              <a:t>VLEO missions take the highest payload to space.</a:t>
            </a:r>
          </a:p>
          <a:p>
            <a:pPr>
              <a:spcBef>
                <a:spcPts val="1400"/>
              </a:spcBef>
            </a:pPr>
            <a:r>
              <a:rPr lang="en-US" sz="2200" dirty="0"/>
              <a:t>Most GTO launches are between ~3000kg and ~8000kg.</a:t>
            </a:r>
          </a:p>
          <a:p>
            <a:pPr>
              <a:spcBef>
                <a:spcPts val="1400"/>
              </a:spcBef>
            </a:pPr>
            <a:r>
              <a:rPr lang="en-US" sz="2200" dirty="0"/>
              <a:t>Most ISS launches are between ~2000kg and ~4000kg.</a:t>
            </a:r>
          </a:p>
        </p:txBody>
      </p:sp>
      <p:pic>
        <p:nvPicPr>
          <p:cNvPr id="6" name="Picture 5">
            <a:extLst>
              <a:ext uri="{FF2B5EF4-FFF2-40B4-BE49-F238E27FC236}">
                <a16:creationId xmlns:a16="http://schemas.microsoft.com/office/drawing/2014/main" id="{B7FE6A3A-F52A-E6B0-1256-A95E8BC4A9C0}"/>
              </a:ext>
            </a:extLst>
          </p:cNvPr>
          <p:cNvPicPr>
            <a:picLocks noChangeAspect="1"/>
          </p:cNvPicPr>
          <p:nvPr/>
        </p:nvPicPr>
        <p:blipFill>
          <a:blip r:embed="rId2"/>
          <a:stretch>
            <a:fillRect/>
          </a:stretch>
        </p:blipFill>
        <p:spPr>
          <a:xfrm>
            <a:off x="4654296" y="1081735"/>
            <a:ext cx="6903720" cy="4694530"/>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Launch Success Yearly Trend</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It can be observed that the success rate was 0% for all years prior to 2014</a:t>
            </a:r>
          </a:p>
          <a:p>
            <a:pPr>
              <a:spcBef>
                <a:spcPts val="1400"/>
              </a:spcBef>
            </a:pPr>
            <a:r>
              <a:rPr lang="en-US" sz="2200" dirty="0"/>
              <a:t>2014 onwards the observed trend is that each year there is an increase in the rate successful missions </a:t>
            </a:r>
          </a:p>
          <a:p>
            <a:pPr>
              <a:spcBef>
                <a:spcPts val="1400"/>
              </a:spcBef>
            </a:pPr>
            <a:r>
              <a:rPr lang="en-US" sz="2200" dirty="0"/>
              <a:t>2018 is an observed outlier to the year on year trend.</a:t>
            </a:r>
          </a:p>
          <a:p>
            <a:pPr>
              <a:spcBef>
                <a:spcPts val="1400"/>
              </a:spcBef>
            </a:pPr>
            <a:r>
              <a:rPr lang="en-US" sz="2200" dirty="0"/>
              <a:t>As of 2020, the trend might </a:t>
            </a:r>
            <a:r>
              <a:rPr lang="en-US" sz="2200" dirty="0" err="1"/>
              <a:t>plateu</a:t>
            </a:r>
            <a:endParaRPr lang="en-US" sz="2200" dirty="0"/>
          </a:p>
        </p:txBody>
      </p:sp>
      <p:pic>
        <p:nvPicPr>
          <p:cNvPr id="6" name="Picture 5">
            <a:extLst>
              <a:ext uri="{FF2B5EF4-FFF2-40B4-BE49-F238E27FC236}">
                <a16:creationId xmlns:a16="http://schemas.microsoft.com/office/drawing/2014/main" id="{1FAA353F-1083-E8B0-CE3E-0D9AA7859872}"/>
              </a:ext>
            </a:extLst>
          </p:cNvPr>
          <p:cNvPicPr>
            <a:picLocks noChangeAspect="1"/>
          </p:cNvPicPr>
          <p:nvPr/>
        </p:nvPicPr>
        <p:blipFill>
          <a:blip r:embed="rId2"/>
          <a:stretch>
            <a:fillRect/>
          </a:stretch>
        </p:blipFill>
        <p:spPr>
          <a:xfrm>
            <a:off x="5667248" y="1380744"/>
            <a:ext cx="5458968" cy="3916809"/>
          </a:xfrm>
          <a:prstGeom prst="rect">
            <a:avLst/>
          </a:prstGeom>
        </p:spPr>
      </p:pic>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a:solidFill>
                  <a:schemeClr val="tx1"/>
                </a:solidFill>
                <a:latin typeface="+mj-lt"/>
                <a:ea typeface="+mj-ea"/>
                <a:cs typeface="+mj-cs"/>
              </a:rPr>
              <a:t>All Launch Site Names</a:t>
            </a: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There are 4 different launch sites</a:t>
            </a:r>
          </a:p>
        </p:txBody>
      </p:sp>
      <p:pic>
        <p:nvPicPr>
          <p:cNvPr id="6" name="Picture 5">
            <a:extLst>
              <a:ext uri="{FF2B5EF4-FFF2-40B4-BE49-F238E27FC236}">
                <a16:creationId xmlns:a16="http://schemas.microsoft.com/office/drawing/2014/main" id="{0C06D645-4ADC-4702-68AB-1C059A5EE437}"/>
              </a:ext>
            </a:extLst>
          </p:cNvPr>
          <p:cNvPicPr>
            <a:picLocks noChangeAspect="1"/>
          </p:cNvPicPr>
          <p:nvPr/>
        </p:nvPicPr>
        <p:blipFill>
          <a:blip r:embed="rId2"/>
          <a:stretch>
            <a:fillRect/>
          </a:stretch>
        </p:blipFill>
        <p:spPr>
          <a:xfrm>
            <a:off x="5449824" y="1485715"/>
            <a:ext cx="5458968" cy="319421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25</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326563"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600" kern="1200" dirty="0">
                <a:solidFill>
                  <a:schemeClr val="tx1"/>
                </a:solidFill>
                <a:latin typeface="+mj-lt"/>
                <a:ea typeface="+mj-ea"/>
                <a:cs typeface="+mj-cs"/>
              </a:rPr>
              <a:t>Launch Site Names Begin with 'CCA'</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F5504FC-C026-45C1-BE97-AE5645B95A37}"/>
              </a:ext>
            </a:extLst>
          </p:cNvPr>
          <p:cNvPicPr>
            <a:picLocks noChangeAspect="1"/>
          </p:cNvPicPr>
          <p:nvPr/>
        </p:nvPicPr>
        <p:blipFill>
          <a:blip r:embed="rId2"/>
          <a:stretch>
            <a:fillRect/>
          </a:stretch>
        </p:blipFill>
        <p:spPr>
          <a:xfrm>
            <a:off x="3745973" y="639193"/>
            <a:ext cx="7214616" cy="3661417"/>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600" kern="1200">
                <a:solidFill>
                  <a:schemeClr val="tx1"/>
                </a:solidFill>
                <a:latin typeface="+mj-lt"/>
                <a:ea typeface="+mj-ea"/>
                <a:cs typeface="+mj-cs"/>
              </a:rPr>
              <a:t>Total Payload Mass</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36D412D-65AD-ACCB-D5B9-CD45450406DB}"/>
              </a:ext>
            </a:extLst>
          </p:cNvPr>
          <p:cNvPicPr>
            <a:picLocks noChangeAspect="1"/>
          </p:cNvPicPr>
          <p:nvPr/>
        </p:nvPicPr>
        <p:blipFill>
          <a:blip r:embed="rId2"/>
          <a:stretch>
            <a:fillRect/>
          </a:stretch>
        </p:blipFill>
        <p:spPr>
          <a:xfrm>
            <a:off x="319265" y="2025813"/>
            <a:ext cx="11548872" cy="219428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7" name="TextBox 6">
            <a:extLst>
              <a:ext uri="{FF2B5EF4-FFF2-40B4-BE49-F238E27FC236}">
                <a16:creationId xmlns:a16="http://schemas.microsoft.com/office/drawing/2014/main" id="{82FED8E1-F7B7-AAFD-1356-DA5E993A4C03}"/>
              </a:ext>
            </a:extLst>
          </p:cNvPr>
          <p:cNvSpPr txBox="1"/>
          <p:nvPr/>
        </p:nvSpPr>
        <p:spPr>
          <a:xfrm>
            <a:off x="546100" y="4406900"/>
            <a:ext cx="9550400" cy="523220"/>
          </a:xfrm>
          <a:prstGeom prst="rect">
            <a:avLst/>
          </a:prstGeom>
          <a:noFill/>
        </p:spPr>
        <p:txBody>
          <a:bodyPr wrap="square" rtlCol="0">
            <a:spAutoFit/>
          </a:bodyPr>
          <a:lstStyle/>
          <a:p>
            <a:r>
              <a:rPr lang="en-US" sz="2800" dirty="0"/>
              <a:t>Total payload sent by the customer NASA (CRS)</a:t>
            </a:r>
            <a:endParaRPr lang="en-AU" sz="2800" dirty="0"/>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mj-lt"/>
                <a:ea typeface="+mj-ea"/>
                <a:cs typeface="+mj-cs"/>
              </a:rPr>
              <a:t>Average Payload Mass by F9 v1.1</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80F96DD-EA87-847E-73F1-B5F67143D7F6}"/>
              </a:ext>
            </a:extLst>
          </p:cNvPr>
          <p:cNvPicPr>
            <a:picLocks noChangeAspect="1"/>
          </p:cNvPicPr>
          <p:nvPr/>
        </p:nvPicPr>
        <p:blipFill>
          <a:blip r:embed="rId2"/>
          <a:stretch>
            <a:fillRect/>
          </a:stretch>
        </p:blipFill>
        <p:spPr>
          <a:xfrm>
            <a:off x="320040" y="2331857"/>
            <a:ext cx="11548872" cy="2194285"/>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38881" y="417576"/>
            <a:ext cx="10909640" cy="124939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5600" kern="1200">
                <a:solidFill>
                  <a:schemeClr val="tx1"/>
                </a:solidFill>
                <a:latin typeface="+mj-lt"/>
                <a:ea typeface="+mj-ea"/>
                <a:cs typeface="+mj-cs"/>
              </a:rPr>
              <a:t>First Successful Ground Landing Date</a:t>
            </a:r>
          </a:p>
        </p:txBody>
      </p:sp>
      <p:sp>
        <p:nvSpPr>
          <p:cNvPr id="1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6BB88CA-B0C9-4D78-C042-686AEDB08F0B}"/>
              </a:ext>
            </a:extLst>
          </p:cNvPr>
          <p:cNvPicPr>
            <a:picLocks noChangeAspect="1"/>
          </p:cNvPicPr>
          <p:nvPr/>
        </p:nvPicPr>
        <p:blipFill>
          <a:blip r:embed="rId2"/>
          <a:stretch>
            <a:fillRect/>
          </a:stretch>
        </p:blipFill>
        <p:spPr>
          <a:xfrm>
            <a:off x="434340" y="2360730"/>
            <a:ext cx="11548872" cy="2136540"/>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90165" y="1518557"/>
            <a:ext cx="10395445" cy="4507015"/>
          </a:xfrm>
          <a:prstGeom prst="rect">
            <a:avLst/>
          </a:prstGeom>
        </p:spPr>
        <p:txBody>
          <a:bodyPr lIns="91440" tIns="45720" rIns="91440" bIns="45720" numCol="2"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Data Collection through API and Web scraping</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Data Wrangling</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Exploratory Analysis with SQL and matplotlib</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-Interactive Visual Analytics with Folium &amp; Dash</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Machine Learning Predictions</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Result from Exploratory Analysis</a:t>
            </a: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Results from Interactive Visual Analytics</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a:t>
            </a:r>
            <a:r>
              <a:rPr lang="en-US" sz="1800" dirty="0">
                <a:solidFill>
                  <a:schemeClr val="accent3">
                    <a:lumMod val="25000"/>
                  </a:schemeClr>
                </a:solidFill>
                <a:latin typeface="Abadi" panose="020B0604020104020204" pitchFamily="34" charset="0"/>
              </a:rPr>
              <a:t>Results from Predictive Machine Learning</a:t>
            </a:r>
            <a:endParaRPr lang="en-US" sz="20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Successful Drone Ship Landing with Payload between 4000 and 6000</a:t>
            </a:r>
          </a:p>
        </p:txBody>
      </p:sp>
      <p:sp>
        <p:nvSpPr>
          <p:cNvPr id="22"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4654296" y="943894"/>
            <a:ext cx="7214616" cy="4942779"/>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mj-lt"/>
                <a:ea typeface="+mj-ea"/>
                <a:cs typeface="+mj-cs"/>
              </a:rPr>
              <a:t>Total Number of Successful and Failure Mission Outcomes</a:t>
            </a:r>
          </a:p>
        </p:txBody>
      </p:sp>
      <p:sp>
        <p:nvSpPr>
          <p:cNvPr id="16"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5E0A7E76-1429-5A18-BDCF-FF04ECFD849C}"/>
              </a:ext>
            </a:extLst>
          </p:cNvPr>
          <p:cNvPicPr>
            <a:picLocks noChangeAspect="1"/>
          </p:cNvPicPr>
          <p:nvPr/>
        </p:nvPicPr>
        <p:blipFill>
          <a:blip r:embed="rId2"/>
          <a:stretch>
            <a:fillRect/>
          </a:stretch>
        </p:blipFill>
        <p:spPr>
          <a:xfrm>
            <a:off x="2293468" y="3124200"/>
            <a:ext cx="7602015" cy="3102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pic>
        <p:nvPicPr>
          <p:cNvPr id="8" name="Picture 7">
            <a:extLst>
              <a:ext uri="{FF2B5EF4-FFF2-40B4-BE49-F238E27FC236}">
                <a16:creationId xmlns:a16="http://schemas.microsoft.com/office/drawing/2014/main" id="{13798CAB-82CA-4E1C-DB0D-9B161D84BCA4}"/>
              </a:ext>
            </a:extLst>
          </p:cNvPr>
          <p:cNvPicPr>
            <a:picLocks noChangeAspect="1"/>
          </p:cNvPicPr>
          <p:nvPr/>
        </p:nvPicPr>
        <p:blipFill>
          <a:blip r:embed="rId3"/>
          <a:stretch>
            <a:fillRect/>
          </a:stretch>
        </p:blipFill>
        <p:spPr>
          <a:xfrm>
            <a:off x="2509363" y="2447836"/>
            <a:ext cx="6792273" cy="63826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100" kern="1200">
                <a:solidFill>
                  <a:schemeClr val="tx1"/>
                </a:solidFill>
                <a:latin typeface="+mj-lt"/>
                <a:ea typeface="+mj-ea"/>
                <a:cs typeface="+mj-cs"/>
              </a:rPr>
              <a:t>Boosters Carried Maximum Payload</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FEFF2FCD-8A73-6532-EF4E-34737CC45BC7}"/>
              </a:ext>
            </a:extLst>
          </p:cNvPr>
          <p:cNvPicPr>
            <a:picLocks noChangeAspect="1"/>
          </p:cNvPicPr>
          <p:nvPr/>
        </p:nvPicPr>
        <p:blipFill>
          <a:blip r:embed="rId2"/>
          <a:stretch>
            <a:fillRect/>
          </a:stretch>
        </p:blipFill>
        <p:spPr>
          <a:xfrm>
            <a:off x="4437878" y="804911"/>
            <a:ext cx="7214616" cy="3823746"/>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638882" y="639193"/>
            <a:ext cx="3571810" cy="357351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kern="1200">
                <a:solidFill>
                  <a:schemeClr val="tx1"/>
                </a:solidFill>
                <a:latin typeface="+mj-lt"/>
                <a:ea typeface="+mj-ea"/>
                <a:cs typeface="+mj-cs"/>
              </a:rPr>
              <a:t>2015 Launch Records</a:t>
            </a:r>
          </a:p>
        </p:txBody>
      </p:sp>
      <p:sp>
        <p:nvSpPr>
          <p:cNvPr id="1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504E2E0-A9FB-F68A-A4E6-F53D17C6C5FC}"/>
              </a:ext>
            </a:extLst>
          </p:cNvPr>
          <p:cNvPicPr>
            <a:picLocks noChangeAspect="1"/>
          </p:cNvPicPr>
          <p:nvPr/>
        </p:nvPicPr>
        <p:blipFill>
          <a:blip r:embed="rId2"/>
          <a:stretch>
            <a:fillRect/>
          </a:stretch>
        </p:blipFill>
        <p:spPr>
          <a:xfrm>
            <a:off x="3771372" y="1434326"/>
            <a:ext cx="10686095" cy="2778383"/>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638881" y="457201"/>
            <a:ext cx="10909640" cy="1832654"/>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6100" kern="1200">
                <a:solidFill>
                  <a:schemeClr val="tx1"/>
                </a:solidFill>
                <a:latin typeface="+mj-lt"/>
                <a:ea typeface="+mj-ea"/>
                <a:cs typeface="+mj-cs"/>
              </a:rPr>
              <a:t>Rank Landing Outcomes Between 2010-06-04 and 2017-03-20</a:t>
            </a:r>
          </a:p>
        </p:txBody>
      </p:sp>
      <p:sp>
        <p:nvSpPr>
          <p:cNvPr id="13"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2D96DB1-746A-6D42-3F3D-436AF4E8EA8D}"/>
              </a:ext>
            </a:extLst>
          </p:cNvPr>
          <p:cNvPicPr>
            <a:picLocks noChangeAspect="1"/>
          </p:cNvPicPr>
          <p:nvPr/>
        </p:nvPicPr>
        <p:blipFill>
          <a:blip r:embed="rId2"/>
          <a:stretch>
            <a:fillRect/>
          </a:stretch>
        </p:blipFill>
        <p:spPr>
          <a:xfrm>
            <a:off x="2281100" y="2432214"/>
            <a:ext cx="7855352" cy="3102864"/>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Map of Launch </a:t>
            </a:r>
            <a:r>
              <a:rPr lang="en-US" sz="5000" dirty="0">
                <a:solidFill>
                  <a:schemeClr val="tx1"/>
                </a:solidFill>
                <a:latin typeface="+mj-lt"/>
                <a:ea typeface="+mj-ea"/>
                <a:cs typeface="+mj-cs"/>
              </a:rPr>
              <a:t>sites</a:t>
            </a:r>
            <a:endParaRPr lang="en-US" sz="5000" kern="1200" dirty="0">
              <a:solidFill>
                <a:schemeClr val="tx1"/>
              </a:solidFill>
              <a:latin typeface="+mj-lt"/>
              <a:ea typeface="+mj-ea"/>
              <a:cs typeface="+mj-cs"/>
            </a:endParaRPr>
          </a:p>
        </p:txBody>
      </p:sp>
      <p:sp>
        <p:nvSpPr>
          <p:cNvPr id="13"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000" dirty="0"/>
              <a:t>Most launch sites are in Florida</a:t>
            </a:r>
          </a:p>
          <a:p>
            <a:pPr>
              <a:spcBef>
                <a:spcPts val="1400"/>
              </a:spcBef>
            </a:pPr>
            <a:r>
              <a:rPr lang="en-US" sz="2000" dirty="0"/>
              <a:t>Lone launch site in  California</a:t>
            </a:r>
          </a:p>
          <a:p>
            <a:pPr>
              <a:spcBef>
                <a:spcPts val="1400"/>
              </a:spcBef>
            </a:pPr>
            <a:r>
              <a:rPr lang="en-US" sz="2000" dirty="0"/>
              <a:t>They are located in the southern part of the country because the closer to the equator the launch site is the more velocity is provided in orbit by the earths rotation.</a:t>
            </a:r>
          </a:p>
          <a:p>
            <a:pPr>
              <a:spcBef>
                <a:spcPts val="1400"/>
              </a:spcBef>
            </a:pPr>
            <a:r>
              <a:rPr lang="en-US" sz="2000" dirty="0"/>
              <a:t>All sites are close to the coast to minimize debris damage.</a:t>
            </a:r>
          </a:p>
        </p:txBody>
      </p:sp>
      <p:pic>
        <p:nvPicPr>
          <p:cNvPr id="6" name="Picture 5">
            <a:extLst>
              <a:ext uri="{FF2B5EF4-FFF2-40B4-BE49-F238E27FC236}">
                <a16:creationId xmlns:a16="http://schemas.microsoft.com/office/drawing/2014/main" id="{321BD883-0AC7-6FEC-DB8F-13D9DCCD5D23}"/>
              </a:ext>
            </a:extLst>
          </p:cNvPr>
          <p:cNvPicPr>
            <a:picLocks noChangeAspect="1"/>
          </p:cNvPicPr>
          <p:nvPr/>
        </p:nvPicPr>
        <p:blipFill>
          <a:blip r:embed="rId2"/>
          <a:stretch>
            <a:fillRect/>
          </a:stretch>
        </p:blipFill>
        <p:spPr>
          <a:xfrm>
            <a:off x="6099048" y="1688954"/>
            <a:ext cx="5458968" cy="348009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630936" y="640080"/>
            <a:ext cx="4818888" cy="14813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000" kern="1200" dirty="0">
                <a:solidFill>
                  <a:schemeClr val="tx1"/>
                </a:solidFill>
                <a:latin typeface="+mj-lt"/>
                <a:ea typeface="+mj-ea"/>
                <a:cs typeface="+mj-cs"/>
              </a:rPr>
              <a:t>Color lab</a:t>
            </a:r>
            <a:r>
              <a:rPr lang="en-US" sz="5000" dirty="0">
                <a:solidFill>
                  <a:schemeClr val="tx1"/>
                </a:solidFill>
                <a:latin typeface="+mj-lt"/>
                <a:ea typeface="+mj-ea"/>
                <a:cs typeface="+mj-cs"/>
              </a:rPr>
              <a:t>eled launch sites</a:t>
            </a:r>
            <a:endParaRPr lang="en-US" sz="5000" kern="1200" dirty="0">
              <a:solidFill>
                <a:schemeClr val="tx1"/>
              </a:solidFill>
              <a:latin typeface="+mj-lt"/>
              <a:ea typeface="+mj-ea"/>
              <a:cs typeface="+mj-cs"/>
            </a:endParaRPr>
          </a:p>
        </p:txBody>
      </p:sp>
      <p:sp>
        <p:nvSpPr>
          <p:cNvPr id="15"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30936" y="2660904"/>
            <a:ext cx="4818888" cy="3547872"/>
          </a:xfrm>
          <a:prstGeom prst="rect">
            <a:avLst/>
          </a:prstGeom>
        </p:spPr>
        <p:txBody>
          <a:bodyPr vert="horz" lIns="91440" tIns="45720" rIns="91440" bIns="45720" rtlCol="0" anchor="t">
            <a:normAutofit/>
          </a:bodyPr>
          <a:lstStyle/>
          <a:p>
            <a:pPr>
              <a:spcBef>
                <a:spcPts val="1400"/>
              </a:spcBef>
            </a:pPr>
            <a:r>
              <a:rPr lang="en-US" sz="2200" dirty="0"/>
              <a:t>GREEN = Successful mission</a:t>
            </a:r>
          </a:p>
          <a:p>
            <a:pPr>
              <a:spcBef>
                <a:spcPts val="1400"/>
              </a:spcBef>
            </a:pPr>
            <a:r>
              <a:rPr lang="en-US" sz="2200" dirty="0"/>
              <a:t>RED = Failed mission</a:t>
            </a:r>
          </a:p>
          <a:p>
            <a:pPr>
              <a:spcBef>
                <a:spcPts val="1400"/>
              </a:spcBef>
            </a:pPr>
            <a:r>
              <a:rPr lang="en-US" sz="2200" dirty="0"/>
              <a:t>This site (KSC LC-39A) has a very high success rate</a:t>
            </a:r>
          </a:p>
        </p:txBody>
      </p:sp>
      <p:pic>
        <p:nvPicPr>
          <p:cNvPr id="4" name="Picture 3">
            <a:extLst>
              <a:ext uri="{FF2B5EF4-FFF2-40B4-BE49-F238E27FC236}">
                <a16:creationId xmlns:a16="http://schemas.microsoft.com/office/drawing/2014/main" id="{A28781C7-FC3C-8C60-4584-63C795986088}"/>
              </a:ext>
            </a:extLst>
          </p:cNvPr>
          <p:cNvPicPr>
            <a:picLocks noChangeAspect="1"/>
          </p:cNvPicPr>
          <p:nvPr/>
        </p:nvPicPr>
        <p:blipFill>
          <a:blip r:embed="rId2"/>
          <a:stretch>
            <a:fillRect/>
          </a:stretch>
        </p:blipFill>
        <p:spPr>
          <a:xfrm>
            <a:off x="6099048" y="1503157"/>
            <a:ext cx="5458968" cy="385168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37</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 to landmarks</a:t>
            </a:r>
          </a:p>
        </p:txBody>
      </p:sp>
      <p:pic>
        <p:nvPicPr>
          <p:cNvPr id="4" name="Picture 3">
            <a:extLst>
              <a:ext uri="{FF2B5EF4-FFF2-40B4-BE49-F238E27FC236}">
                <a16:creationId xmlns:a16="http://schemas.microsoft.com/office/drawing/2014/main" id="{6A9353F4-0B18-DB20-457A-2569B2857004}"/>
              </a:ext>
            </a:extLst>
          </p:cNvPr>
          <p:cNvPicPr>
            <a:picLocks noChangeAspect="1"/>
          </p:cNvPicPr>
          <p:nvPr/>
        </p:nvPicPr>
        <p:blipFill>
          <a:blip r:embed="rId3"/>
          <a:stretch>
            <a:fillRect/>
          </a:stretch>
        </p:blipFill>
        <p:spPr>
          <a:xfrm>
            <a:off x="518408" y="1508554"/>
            <a:ext cx="10088383" cy="48107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698172"/>
            <a:ext cx="10399485" cy="462117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SpaceX advertises Falcon 9 rocket launches from $62 million, while alternative companies advertise similar rocket launches at prices upwards of $165 million. SpaceX’s ability to offer launches at a substantially lower price is due to their ability to reuse the first stage in the Falcon 9 launch system.</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0" indent="0">
              <a:spcBef>
                <a:spcPts val="1400"/>
              </a:spcBef>
              <a:buNone/>
            </a:pPr>
            <a:r>
              <a:rPr lang="en-US" sz="2200" dirty="0">
                <a:solidFill>
                  <a:schemeClr val="accent3">
                    <a:lumMod val="25000"/>
                  </a:schemeClr>
                </a:solidFill>
                <a:latin typeface="Abadi" panose="020B0604020104020204" pitchFamily="34" charset="0"/>
              </a:rPr>
              <a:t>What are the factors that contribute to successful booster landing?</a:t>
            </a:r>
          </a:p>
          <a:p>
            <a:pPr marL="0" indent="0">
              <a:spcBef>
                <a:spcPts val="1400"/>
              </a:spcBef>
              <a:buNone/>
            </a:pPr>
            <a:r>
              <a:rPr lang="en-US" sz="2200" dirty="0">
                <a:solidFill>
                  <a:schemeClr val="accent3">
                    <a:lumMod val="25000"/>
                  </a:schemeClr>
                </a:solidFill>
                <a:latin typeface="Abadi" panose="020B0604020104020204" pitchFamily="34" charset="0"/>
              </a:rPr>
              <a:t>What are the ideal conditions for a successful booster landing?</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2CB437-E35A-4263-BD6B-9B752F301E3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564" b="99161" l="0" r="99362">
                        <a14:foregroundMark x1="7110" y1="15094" x2="38195" y2="14675"/>
                        <a14:foregroundMark x1="38195" y1="14675" x2="85962" y2="18868"/>
                        <a14:foregroundMark x1="13582" y1="23480" x2="26436" y2="11321"/>
                        <a14:foregroundMark x1="26436" y1="11321" x2="42479" y2="48847"/>
                        <a14:foregroundMark x1="42479" y1="48847" x2="58797" y2="36268"/>
                        <a14:foregroundMark x1="58797" y1="36268" x2="60893" y2="16352"/>
                        <a14:foregroundMark x1="60893" y1="16352" x2="73291" y2="20335"/>
                        <a14:foregroundMark x1="74932" y1="17191" x2="69644" y2="32285"/>
                        <a14:foregroundMark x1="69644" y1="32285" x2="72562" y2="7128"/>
                        <a14:foregroundMark x1="72562" y1="7128" x2="72744" y2="7547"/>
                        <a14:foregroundMark x1="80128" y1="24738" x2="44667" y2="37736"/>
                        <a14:foregroundMark x1="77575" y1="18868" x2="77211" y2="61216"/>
                        <a14:foregroundMark x1="77211" y1="24528" x2="67092" y2="48847"/>
                        <a14:foregroundMark x1="67092" y1="48847" x2="41750" y2="76310"/>
                        <a14:foregroundMark x1="44576" y1="35430" x2="84548" y2="82246"/>
                        <a14:foregroundMark x1="83409" y1="57862" x2="69386" y2="83228"/>
                        <a14:foregroundMark x1="63455" y1="86550" x2="58888" y2="88050"/>
                        <a14:foregroundMark x1="85141" y1="44025" x2="99544" y2="59539"/>
                        <a14:foregroundMark x1="91158" y1="27044" x2="52507" y2="64990"/>
                        <a14:foregroundMark x1="52507" y1="64990" x2="52507" y2="64990"/>
                        <a14:foregroundMark x1="66272" y1="28721" x2="89881" y2="65828"/>
                        <a14:foregroundMark x1="89881" y1="65828" x2="89243" y2="67505"/>
                        <a14:foregroundMark x1="83318" y1="30608" x2="96992" y2="52830"/>
                        <a14:foregroundMark x1="90337" y1="14465" x2="98815" y2="28092"/>
                        <a14:foregroundMark x1="90611" y1="9644" x2="10119" y2="2516"/>
                        <a14:foregroundMark x1="10119" y1="2516" x2="547" y2="15304"/>
                        <a14:foregroundMark x1="547" y1="15304" x2="7566" y2="85325"/>
                        <a14:foregroundMark x1="63414" y1="91974" x2="74476" y2="93291"/>
                        <a14:foregroundMark x1="7566" y1="85325" x2="63194" y2="91948"/>
                        <a14:foregroundMark x1="74476" y1="93291" x2="76716" y2="91215"/>
                        <a14:foregroundMark x1="86261" y1="82135" x2="92069" y2="24319"/>
                        <a14:foregroundMark x1="92069" y1="24319" x2="90428" y2="9644"/>
                        <a14:foregroundMark x1="12671" y1="29769" x2="8933" y2="63312"/>
                        <a14:foregroundMark x1="33820" y1="62474" x2="34184" y2="63103"/>
                        <a14:foregroundMark x1="30902" y1="57442" x2="37466" y2="54927"/>
                        <a14:foregroundMark x1="37466" y1="54927" x2="41112" y2="64151"/>
                        <a14:foregroundMark x1="33728" y1="50314" x2="35096" y2="62683"/>
                        <a14:foregroundMark x1="35096" y1="62683" x2="20966" y2="63941"/>
                        <a14:foregroundMark x1="9936" y1="25157" x2="6381" y2="40252"/>
                        <a14:foregroundMark x1="6381" y1="40252" x2="20966" y2="23061"/>
                        <a14:foregroundMark x1="20966" y1="23061" x2="7201" y2="11950"/>
                        <a14:foregroundMark x1="7201" y1="5031" x2="3920" y2="22013"/>
                        <a14:foregroundMark x1="1732" y1="1048" x2="1732" y2="26415"/>
                        <a14:foregroundMark x1="1732" y1="26415" x2="1732" y2="26415"/>
                        <a14:foregroundMark x1="2735" y1="12159" x2="3464" y2="33124"/>
                        <a14:foregroundMark x1="3464" y1="33124" x2="3464" y2="33124"/>
                        <a14:foregroundMark x1="2097" y1="9224" x2="273" y2="28721"/>
                        <a14:foregroundMark x1="10301" y1="9434" x2="21969" y2="9434"/>
                        <a14:foregroundMark x1="10483" y1="7128" x2="23154" y2="7547"/>
                        <a14:foregroundMark x1="1914" y1="57233" x2="2370" y2="86583"/>
                        <a14:foregroundMark x1="2005" y1="89937" x2="8295" y2="90147"/>
                        <a14:foregroundMark x1="8295" y1="90147" x2="15770" y2="89937"/>
                        <a14:foregroundMark x1="7384" y1="92243" x2="12853" y2="92034"/>
                        <a14:foregroundMark x1="12853" y1="92034" x2="27985" y2="92243"/>
                        <a14:foregroundMark x1="4284" y1="98952" x2="11486" y2="99161"/>
                        <a14:foregroundMark x1="11486" y1="99161" x2="25342" y2="98323"/>
                        <a14:foregroundMark x1="24886" y1="98323" x2="36554" y2="99161"/>
                        <a14:foregroundMark x1="20146" y1="31027" x2="14859" y2="45702"/>
                        <a14:foregroundMark x1="14859" y1="45702" x2="9845" y2="81761"/>
                        <a14:foregroundMark x1="9845" y1="81761" x2="10665" y2="86583"/>
                        <a14:foregroundMark x1="40018" y1="21803" x2="56700" y2="23899"/>
                        <a14:foregroundMark x1="53054" y1="75891" x2="63081" y2="65618"/>
                        <a14:foregroundMark x1="49772" y1="87631" x2="66089" y2="69182"/>
                        <a14:foregroundMark x1="66089" y1="69182" x2="56974" y2="78616"/>
                        <a14:foregroundMark x1="56974" y1="78616" x2="56700" y2="78197"/>
                        <a14:foregroundMark x1="44394" y1="96646" x2="73747" y2="98323"/>
                        <a14:foregroundMark x1="73747" y1="98323" x2="86326" y2="98323"/>
                        <a14:foregroundMark x1="86326" y1="98323" x2="43118" y2="96017"/>
                        <a14:foregroundMark x1="89152" y1="98323" x2="93801" y2="98532"/>
                        <a14:foregroundMark x1="93801" y1="98532" x2="94257" y2="97484"/>
                        <a14:foregroundMark x1="89152" y1="96017" x2="94439" y2="95388"/>
                        <a14:foregroundMark x1="94439" y1="95388" x2="94713" y2="99371"/>
                        <a14:foregroundMark x1="95716" y1="96017" x2="95716" y2="97275"/>
                        <a14:foregroundMark x1="96809" y1="32075" x2="97630" y2="36897"/>
                        <a14:foregroundMark x1="82680" y1="7757" x2="97448" y2="13208"/>
                        <a14:foregroundMark x1="97448" y1="13208" x2="92981" y2="8386"/>
                        <a14:foregroundMark x1="92981" y1="8386" x2="86418" y2="9224"/>
                        <a14:foregroundMark x1="86418" y1="9224" x2="86418" y2="9224"/>
                        <a14:foregroundMark x1="75023" y1="2725" x2="83865" y2="2306"/>
                        <a14:foregroundMark x1="83865" y1="2306" x2="90064" y2="3564"/>
                        <a14:foregroundMark x1="90064" y1="3564" x2="92252" y2="3564"/>
                        <a14:foregroundMark x1="66180" y1="36478" x2="67730" y2="38155"/>
                        <a14:foregroundMark x1="92981" y1="64780" x2="91887" y2="66667"/>
                        <a14:foregroundMark x1="94804" y1="67296" x2="95169" y2="75052"/>
                        <a14:foregroundMark x1="94622" y1="73166" x2="95077" y2="78407"/>
                        <a14:foregroundMark x1="97174" y1="66457" x2="97265" y2="73375"/>
                        <a14:backgroundMark x1="63810" y1="89099" x2="66727" y2="85954"/>
                        <a14:backgroundMark x1="63446" y1="86583" x2="89335" y2="84906"/>
                        <a14:backgroundMark x1="89335" y1="84906" x2="81951" y2="85744"/>
                        <a14:backgroundMark x1="81951" y1="85744" x2="82589" y2="85954"/>
                        <a14:backgroundMark x1="77302" y1="89099" x2="81860" y2="89099"/>
                      </a14:backgroundRemoval>
                    </a14:imgEffect>
                  </a14:imgLayer>
                </a14:imgProps>
              </a:ext>
            </a:extLst>
          </a:blip>
          <a:stretch>
            <a:fillRect/>
          </a:stretch>
        </p:blipFill>
        <p:spPr>
          <a:xfrm>
            <a:off x="553308" y="1284606"/>
            <a:ext cx="10450383" cy="4544059"/>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7073899" y="4252854"/>
            <a:ext cx="4211711" cy="1575811"/>
          </a:xfrm>
          <a:solidFill>
            <a:schemeClr val="bg1"/>
          </a:solidFill>
        </p:spPr>
        <p:style>
          <a:lnRef idx="2">
            <a:schemeClr val="dk1"/>
          </a:lnRef>
          <a:fillRef idx="1">
            <a:schemeClr val="lt1"/>
          </a:fillRef>
          <a:effectRef idx="0">
            <a:schemeClr val="dk1"/>
          </a:effectRef>
          <a:fontRef idx="minor">
            <a:schemeClr val="dk1"/>
          </a:fontRef>
        </p:style>
        <p:txBody>
          <a:bodyPr/>
          <a:lstStyle/>
          <a:p>
            <a:r>
              <a:rPr lang="en-US" dirty="0"/>
              <a:t>We can see that KSC LC-39A had the most successful launches out of all the site (41.7% of </a:t>
            </a:r>
            <a:r>
              <a:rPr lang="en-US" dirty="0" err="1"/>
              <a:t>toal</a:t>
            </a:r>
            <a:r>
              <a:rPr lang="en-US" dirty="0"/>
              <a:t>)</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percentage of total successful launches by launch site</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4115FA-7E61-0FA3-D43E-F4897D80AD13}"/>
              </a:ext>
            </a:extLst>
          </p:cNvPr>
          <p:cNvPicPr>
            <a:picLocks noChangeAspect="1"/>
          </p:cNvPicPr>
          <p:nvPr/>
        </p:nvPicPr>
        <p:blipFill>
          <a:blip r:embed="rId3"/>
          <a:stretch>
            <a:fillRect/>
          </a:stretch>
        </p:blipFill>
        <p:spPr>
          <a:xfrm>
            <a:off x="424783" y="1323681"/>
            <a:ext cx="9564435" cy="42106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success rate of site: KSC LC-39A</a:t>
            </a:r>
          </a:p>
        </p:txBody>
      </p:sp>
      <p:sp>
        <p:nvSpPr>
          <p:cNvPr id="6" name="TextBox 5">
            <a:extLst>
              <a:ext uri="{FF2B5EF4-FFF2-40B4-BE49-F238E27FC236}">
                <a16:creationId xmlns:a16="http://schemas.microsoft.com/office/drawing/2014/main" id="{478DAEFE-98BF-B7A7-539B-B5D4C7BB12B2}"/>
              </a:ext>
            </a:extLst>
          </p:cNvPr>
          <p:cNvSpPr txBox="1"/>
          <p:nvPr/>
        </p:nvSpPr>
        <p:spPr>
          <a:xfrm>
            <a:off x="6985000" y="4508500"/>
            <a:ext cx="3073400" cy="646331"/>
          </a:xfrm>
          <a:prstGeom prst="rect">
            <a:avLst/>
          </a:prstGeom>
          <a:noFill/>
        </p:spPr>
        <p:txBody>
          <a:bodyPr wrap="square" rtlCol="0">
            <a:spAutoFit/>
          </a:bodyPr>
          <a:lstStyle/>
          <a:p>
            <a:r>
              <a:rPr lang="en-US" dirty="0"/>
              <a:t>We can see that KSC LC-39A had a success rate of 76.9%</a:t>
            </a:r>
            <a:endParaRPr lang="en-AU" dirty="0"/>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Screen shots of Success or Failure VS </a:t>
            </a:r>
            <a:r>
              <a:rPr lang="en-US" dirty="0" err="1">
                <a:solidFill>
                  <a:srgbClr val="0B49CB"/>
                </a:solidFill>
                <a:latin typeface="Abadi"/>
              </a:rPr>
              <a:t>paylaod</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0CF3E2F2-DB65-07FA-59E7-F4146C83C11C}"/>
              </a:ext>
            </a:extLst>
          </p:cNvPr>
          <p:cNvPicPr>
            <a:picLocks noChangeAspect="1"/>
          </p:cNvPicPr>
          <p:nvPr/>
        </p:nvPicPr>
        <p:blipFill>
          <a:blip r:embed="rId3"/>
          <a:stretch>
            <a:fillRect/>
          </a:stretch>
        </p:blipFill>
        <p:spPr>
          <a:xfrm>
            <a:off x="5780366" y="1599859"/>
            <a:ext cx="5505245" cy="1967357"/>
          </a:xfrm>
          <a:prstGeom prst="rect">
            <a:avLst/>
          </a:prstGeom>
        </p:spPr>
      </p:pic>
      <p:pic>
        <p:nvPicPr>
          <p:cNvPr id="7" name="Picture 6">
            <a:extLst>
              <a:ext uri="{FF2B5EF4-FFF2-40B4-BE49-F238E27FC236}">
                <a16:creationId xmlns:a16="http://schemas.microsoft.com/office/drawing/2014/main" id="{96DCC585-5A42-F43C-D6F2-0127EFBBE342}"/>
              </a:ext>
            </a:extLst>
          </p:cNvPr>
          <p:cNvPicPr>
            <a:picLocks noChangeAspect="1"/>
          </p:cNvPicPr>
          <p:nvPr/>
        </p:nvPicPr>
        <p:blipFill>
          <a:blip r:embed="rId4"/>
          <a:stretch>
            <a:fillRect/>
          </a:stretch>
        </p:blipFill>
        <p:spPr>
          <a:xfrm>
            <a:off x="5606594" y="4079376"/>
            <a:ext cx="5922889" cy="2106718"/>
          </a:xfrm>
          <a:prstGeom prst="rect">
            <a:avLst/>
          </a:prstGeom>
        </p:spPr>
      </p:pic>
      <p:sp>
        <p:nvSpPr>
          <p:cNvPr id="8" name="TextBox 7">
            <a:extLst>
              <a:ext uri="{FF2B5EF4-FFF2-40B4-BE49-F238E27FC236}">
                <a16:creationId xmlns:a16="http://schemas.microsoft.com/office/drawing/2014/main" id="{024C7D0C-56C1-04CC-87BA-8F8895CB5794}"/>
              </a:ext>
            </a:extLst>
          </p:cNvPr>
          <p:cNvSpPr txBox="1"/>
          <p:nvPr/>
        </p:nvSpPr>
        <p:spPr>
          <a:xfrm>
            <a:off x="914400" y="2082800"/>
            <a:ext cx="3479800" cy="646331"/>
          </a:xfrm>
          <a:prstGeom prst="rect">
            <a:avLst/>
          </a:prstGeom>
          <a:noFill/>
        </p:spPr>
        <p:txBody>
          <a:bodyPr wrap="square" rtlCol="0">
            <a:spAutoFit/>
          </a:bodyPr>
          <a:lstStyle/>
          <a:p>
            <a:r>
              <a:rPr lang="en-US" dirty="0"/>
              <a:t>Notice how the payload range scales with the selected range.</a:t>
            </a:r>
            <a:endParaRPr lang="en-AU"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120787" y="1412633"/>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9AFC711-B912-6286-3FD6-6A8D5FE3D5EC}"/>
              </a:ext>
            </a:extLst>
          </p:cNvPr>
          <p:cNvPicPr>
            <a:picLocks noChangeAspect="1"/>
          </p:cNvPicPr>
          <p:nvPr/>
        </p:nvPicPr>
        <p:blipFill>
          <a:blip r:embed="rId3"/>
          <a:stretch>
            <a:fillRect/>
          </a:stretch>
        </p:blipFill>
        <p:spPr>
          <a:xfrm>
            <a:off x="2298701" y="1412691"/>
            <a:ext cx="5877266" cy="4287889"/>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tx1">
                    <a:lumMod val="85000"/>
                    <a:lumOff val="1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Launch success rate started to increase in 2013 till 2020.</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Orbits ES-L1, GEO, HEO, SSO, VLEO had the most success rate.</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tx1">
                    <a:lumMod val="85000"/>
                    <a:lumOff val="15000"/>
                  </a:schemeClr>
                </a:solidFill>
                <a:latin typeface="Abadi" panose="020B0604020104020204" pitchFamily="34" charset="0"/>
              </a:rPr>
              <a:t>The decision tree classifier is the best machine learning model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0" indent="0">
              <a:lnSpc>
                <a:spcPct val="120000"/>
              </a:lnSpc>
              <a:spcBef>
                <a:spcPts val="1400"/>
              </a:spcBef>
              <a:buNone/>
            </a:pPr>
            <a:r>
              <a:rPr lang="en-US" sz="7200" dirty="0">
                <a:solidFill>
                  <a:schemeClr val="accent3">
                    <a:lumMod val="25000"/>
                  </a:schemeClr>
                </a:solidFill>
                <a:latin typeface="Abadi"/>
              </a:rPr>
              <a:t>Data was collected through the SpaceX API and also from scraping the </a:t>
            </a:r>
            <a:r>
              <a:rPr lang="en-US" sz="7200" i="1" dirty="0">
                <a:solidFill>
                  <a:schemeClr val="accent3">
                    <a:lumMod val="25000"/>
                  </a:schemeClr>
                </a:solidFill>
                <a:latin typeface="Abadi"/>
              </a:rPr>
              <a:t>“Falcon 9 first-stage landing tests” </a:t>
            </a:r>
            <a:r>
              <a:rPr lang="en-US" sz="7200" dirty="0">
                <a:solidFill>
                  <a:schemeClr val="accent3">
                    <a:lumMod val="25000"/>
                  </a:schemeClr>
                </a:solidFill>
                <a:latin typeface="Abadi"/>
              </a:rPr>
              <a:t>Wikipedia page.</a:t>
            </a:r>
            <a:endParaRPr lang="en-US" sz="6400" i="1"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marL="0" indent="0">
              <a:lnSpc>
                <a:spcPct val="120000"/>
              </a:lnSpc>
              <a:spcBef>
                <a:spcPts val="1400"/>
              </a:spcBef>
              <a:buNone/>
            </a:pPr>
            <a:r>
              <a:rPr lang="en-US" sz="7200" dirty="0">
                <a:solidFill>
                  <a:schemeClr val="accent3">
                    <a:lumMod val="25000"/>
                  </a:schemeClr>
                </a:solidFill>
                <a:latin typeface="Abadi"/>
              </a:rPr>
              <a:t>Converted the 8 types of mission outcomes into a binary Failed (0) or Successful(1) </a:t>
            </a:r>
          </a:p>
          <a:p>
            <a:pPr marL="0" indent="0">
              <a:lnSpc>
                <a:spcPct val="120000"/>
              </a:lnSpc>
              <a:spcBef>
                <a:spcPts val="1400"/>
              </a:spcBef>
              <a:buNone/>
            </a:pPr>
            <a:r>
              <a:rPr lang="en-US" sz="7200" dirty="0">
                <a:solidFill>
                  <a:schemeClr val="accent3">
                    <a:lumMod val="25000"/>
                  </a:schemeClr>
                </a:solidFill>
                <a:latin typeface="Abadi"/>
              </a:rPr>
              <a:t>Performed One-hot encoding on all other categorical features.</a:t>
            </a:r>
            <a:endParaRPr lang="en-US" sz="6400" dirty="0">
              <a:solidFill>
                <a:schemeClr val="accent3">
                  <a:lumMod val="25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via a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as a Json using .</a:t>
            </a:r>
            <a:r>
              <a:rPr lang="en-US" sz="1900" dirty="0" err="1">
                <a:solidFill>
                  <a:schemeClr val="accent3">
                    <a:lumMod val="25000"/>
                  </a:schemeClr>
                </a:solidFill>
                <a:latin typeface="Abadi" panose="020B0604020104020204" pitchFamily="34" charset="0"/>
              </a:rPr>
              <a:t>json</a:t>
            </a:r>
            <a:r>
              <a:rPr lang="en-US" sz="1900" dirty="0">
                <a:solidFill>
                  <a:schemeClr val="accent3">
                    <a:lumMod val="25000"/>
                  </a:schemeClr>
                </a:solidFill>
                <a:latin typeface="Abadi" panose="020B0604020104020204" pitchFamily="34" charset="0"/>
              </a:rPr>
              <a:t>() function and then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D990DE45-E12C-4A5D-9D33-1E6492C82785}"/>
            </a:ext>
          </a:extLst>
        </p:cNvPr>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DFE357CC-5289-FB95-8ACD-38362C4A966D}"/>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59AC8E14-8565-8674-CF4B-D580BCAC849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87AB84BC-7FA7-2216-98A7-09E446AB2F66}"/>
              </a:ext>
            </a:extLst>
          </p:cNvPr>
          <p:cNvSpPr/>
          <p:nvPr/>
        </p:nvSpPr>
        <p:spPr>
          <a:xfrm>
            <a:off x="1224643" y="1600200"/>
            <a:ext cx="1714500" cy="89807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 name="Rectangle 2">
            <a:extLst>
              <a:ext uri="{FF2B5EF4-FFF2-40B4-BE49-F238E27FC236}">
                <a16:creationId xmlns:a16="http://schemas.microsoft.com/office/drawing/2014/main" id="{C95B4C30-B4BC-CA35-FE42-66DF26C6C427}"/>
              </a:ext>
            </a:extLst>
          </p:cNvPr>
          <p:cNvSpPr/>
          <p:nvPr/>
        </p:nvSpPr>
        <p:spPr>
          <a:xfrm>
            <a:off x="1224643" y="3429000"/>
            <a:ext cx="1714500" cy="10940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Rectangle 3">
            <a:extLst>
              <a:ext uri="{FF2B5EF4-FFF2-40B4-BE49-F238E27FC236}">
                <a16:creationId xmlns:a16="http://schemas.microsoft.com/office/drawing/2014/main" id="{943EBAB2-263E-01D7-3F93-FC8B5EFA8787}"/>
              </a:ext>
            </a:extLst>
          </p:cNvPr>
          <p:cNvSpPr/>
          <p:nvPr/>
        </p:nvSpPr>
        <p:spPr>
          <a:xfrm>
            <a:off x="8311242" y="1600199"/>
            <a:ext cx="2743200" cy="12981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Rectangle 6">
            <a:extLst>
              <a:ext uri="{FF2B5EF4-FFF2-40B4-BE49-F238E27FC236}">
                <a16:creationId xmlns:a16="http://schemas.microsoft.com/office/drawing/2014/main" id="{E79040AD-5322-698B-36C6-8A619AA53148}"/>
              </a:ext>
            </a:extLst>
          </p:cNvPr>
          <p:cNvSpPr/>
          <p:nvPr/>
        </p:nvSpPr>
        <p:spPr>
          <a:xfrm>
            <a:off x="8425543" y="3429000"/>
            <a:ext cx="1823356" cy="10940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a:extLst>
              <a:ext uri="{FF2B5EF4-FFF2-40B4-BE49-F238E27FC236}">
                <a16:creationId xmlns:a16="http://schemas.microsoft.com/office/drawing/2014/main" id="{8FBFFBD6-E9E1-DE1B-06BA-3A6C8F1363C1}"/>
              </a:ext>
            </a:extLst>
          </p:cNvPr>
          <p:cNvSpPr/>
          <p:nvPr/>
        </p:nvSpPr>
        <p:spPr>
          <a:xfrm>
            <a:off x="4588329" y="2351314"/>
            <a:ext cx="2351314" cy="10940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10" name="Straight Arrow Connector 9">
            <a:extLst>
              <a:ext uri="{FF2B5EF4-FFF2-40B4-BE49-F238E27FC236}">
                <a16:creationId xmlns:a16="http://schemas.microsoft.com/office/drawing/2014/main" id="{A4B772AF-4C6B-1361-ED3F-F4FB80041E0C}"/>
              </a:ext>
            </a:extLst>
          </p:cNvPr>
          <p:cNvCxnSpPr>
            <a:stCxn id="2" idx="2"/>
            <a:endCxn id="3" idx="0"/>
          </p:cNvCxnSpPr>
          <p:nvPr/>
        </p:nvCxnSpPr>
        <p:spPr>
          <a:xfrm>
            <a:off x="2081893" y="2498271"/>
            <a:ext cx="0" cy="930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040FCF0-6C56-DDB3-F927-23FBAB44802D}"/>
              </a:ext>
            </a:extLst>
          </p:cNvPr>
          <p:cNvCxnSpPr>
            <a:stCxn id="3" idx="3"/>
            <a:endCxn id="8" idx="1"/>
          </p:cNvCxnSpPr>
          <p:nvPr/>
        </p:nvCxnSpPr>
        <p:spPr>
          <a:xfrm flipV="1">
            <a:off x="2939143" y="2898321"/>
            <a:ext cx="1649186" cy="1077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516FFF0-5FF3-84E9-D737-DF1B332B5C26}"/>
              </a:ext>
            </a:extLst>
          </p:cNvPr>
          <p:cNvCxnSpPr>
            <a:cxnSpLocks/>
            <a:stCxn id="4" idx="2"/>
            <a:endCxn id="7" idx="0"/>
          </p:cNvCxnSpPr>
          <p:nvPr/>
        </p:nvCxnSpPr>
        <p:spPr>
          <a:xfrm flipH="1">
            <a:off x="9337221" y="2898321"/>
            <a:ext cx="345621" cy="530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4A92FE7-4550-E223-D2C0-512107B52D1C}"/>
              </a:ext>
            </a:extLst>
          </p:cNvPr>
          <p:cNvCxnSpPr>
            <a:stCxn id="7" idx="1"/>
            <a:endCxn id="8" idx="3"/>
          </p:cNvCxnSpPr>
          <p:nvPr/>
        </p:nvCxnSpPr>
        <p:spPr>
          <a:xfrm flipH="1" flipV="1">
            <a:off x="6939643" y="2898321"/>
            <a:ext cx="1485900" cy="10776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3509829-60E1-D62F-C6C8-EBFDBCD57574}"/>
              </a:ext>
            </a:extLst>
          </p:cNvPr>
          <p:cNvSpPr txBox="1"/>
          <p:nvPr/>
        </p:nvSpPr>
        <p:spPr>
          <a:xfrm>
            <a:off x="5007430" y="2667488"/>
            <a:ext cx="2073728" cy="461665"/>
          </a:xfrm>
          <a:prstGeom prst="rect">
            <a:avLst/>
          </a:prstGeom>
          <a:noFill/>
        </p:spPr>
        <p:txBody>
          <a:bodyPr wrap="square" rtlCol="0">
            <a:spAutoFit/>
          </a:bodyPr>
          <a:lstStyle/>
          <a:p>
            <a:r>
              <a:rPr lang="en-US" sz="2400" dirty="0"/>
              <a:t>Final Data</a:t>
            </a:r>
            <a:endParaRPr lang="en-AU" sz="2400" dirty="0"/>
          </a:p>
        </p:txBody>
      </p:sp>
      <p:sp>
        <p:nvSpPr>
          <p:cNvPr id="19" name="TextBox 18">
            <a:extLst>
              <a:ext uri="{FF2B5EF4-FFF2-40B4-BE49-F238E27FC236}">
                <a16:creationId xmlns:a16="http://schemas.microsoft.com/office/drawing/2014/main" id="{4F68547C-7337-1F8F-D07D-C294B7863773}"/>
              </a:ext>
            </a:extLst>
          </p:cNvPr>
          <p:cNvSpPr txBox="1"/>
          <p:nvPr/>
        </p:nvSpPr>
        <p:spPr>
          <a:xfrm>
            <a:off x="1224643" y="1600200"/>
            <a:ext cx="1714500" cy="646331"/>
          </a:xfrm>
          <a:prstGeom prst="rect">
            <a:avLst/>
          </a:prstGeom>
          <a:noFill/>
        </p:spPr>
        <p:txBody>
          <a:bodyPr wrap="square" rtlCol="0">
            <a:spAutoFit/>
          </a:bodyPr>
          <a:lstStyle/>
          <a:p>
            <a:r>
              <a:rPr lang="en-US" dirty="0"/>
              <a:t>Get Request to SpaceX API</a:t>
            </a:r>
            <a:endParaRPr lang="en-AU" dirty="0"/>
          </a:p>
        </p:txBody>
      </p:sp>
      <p:sp>
        <p:nvSpPr>
          <p:cNvPr id="20" name="TextBox 19">
            <a:extLst>
              <a:ext uri="{FF2B5EF4-FFF2-40B4-BE49-F238E27FC236}">
                <a16:creationId xmlns:a16="http://schemas.microsoft.com/office/drawing/2014/main" id="{04DDED12-5398-0740-157C-37CA3456058D}"/>
              </a:ext>
            </a:extLst>
          </p:cNvPr>
          <p:cNvSpPr txBox="1"/>
          <p:nvPr/>
        </p:nvSpPr>
        <p:spPr>
          <a:xfrm>
            <a:off x="1224643" y="3429000"/>
            <a:ext cx="1714500" cy="1200329"/>
          </a:xfrm>
          <a:prstGeom prst="rect">
            <a:avLst/>
          </a:prstGeom>
          <a:noFill/>
        </p:spPr>
        <p:txBody>
          <a:bodyPr wrap="square" rtlCol="0">
            <a:spAutoFit/>
          </a:bodyPr>
          <a:lstStyle/>
          <a:p>
            <a:r>
              <a:rPr lang="en-US" dirty="0"/>
              <a:t>.</a:t>
            </a:r>
            <a:r>
              <a:rPr lang="en-US" dirty="0" err="1"/>
              <a:t>json</a:t>
            </a:r>
            <a:r>
              <a:rPr lang="en-US" dirty="0"/>
              <a:t>() and .</a:t>
            </a:r>
            <a:r>
              <a:rPr lang="en-US" dirty="0" err="1"/>
              <a:t>json_normalize</a:t>
            </a:r>
            <a:r>
              <a:rPr lang="en-AU" dirty="0"/>
              <a:t>()</a:t>
            </a:r>
          </a:p>
          <a:p>
            <a:r>
              <a:rPr lang="en-AU" dirty="0"/>
              <a:t>To a data frame</a:t>
            </a:r>
            <a:endParaRPr lang="en-US" dirty="0"/>
          </a:p>
        </p:txBody>
      </p:sp>
      <p:sp>
        <p:nvSpPr>
          <p:cNvPr id="21" name="TextBox 20">
            <a:extLst>
              <a:ext uri="{FF2B5EF4-FFF2-40B4-BE49-F238E27FC236}">
                <a16:creationId xmlns:a16="http://schemas.microsoft.com/office/drawing/2014/main" id="{D3FC193C-B121-81C9-9192-5E8AAFEB9E9C}"/>
              </a:ext>
            </a:extLst>
          </p:cNvPr>
          <p:cNvSpPr txBox="1"/>
          <p:nvPr/>
        </p:nvSpPr>
        <p:spPr>
          <a:xfrm>
            <a:off x="8284028" y="1590208"/>
            <a:ext cx="2770414" cy="923330"/>
          </a:xfrm>
          <a:prstGeom prst="rect">
            <a:avLst/>
          </a:prstGeom>
          <a:noFill/>
        </p:spPr>
        <p:txBody>
          <a:bodyPr wrap="square" rtlCol="0">
            <a:spAutoFit/>
          </a:bodyPr>
          <a:lstStyle/>
          <a:p>
            <a:r>
              <a:rPr lang="en-US" dirty="0"/>
              <a:t>Web scraped </a:t>
            </a:r>
            <a:r>
              <a:rPr lang="en-US" dirty="0" err="1"/>
              <a:t>dat</a:t>
            </a:r>
            <a:r>
              <a:rPr lang="en-US" dirty="0"/>
              <a:t> from Wikipedia </a:t>
            </a:r>
            <a:r>
              <a:rPr lang="en-US" i="1" dirty="0">
                <a:solidFill>
                  <a:schemeClr val="accent3">
                    <a:lumMod val="25000"/>
                  </a:schemeClr>
                </a:solidFill>
                <a:latin typeface="Abadi"/>
              </a:rPr>
              <a:t>“Falcon 9 first-stage landing tests” </a:t>
            </a:r>
            <a:endParaRPr lang="en-AU" dirty="0"/>
          </a:p>
        </p:txBody>
      </p:sp>
      <p:sp>
        <p:nvSpPr>
          <p:cNvPr id="23" name="TextBox 22">
            <a:extLst>
              <a:ext uri="{FF2B5EF4-FFF2-40B4-BE49-F238E27FC236}">
                <a16:creationId xmlns:a16="http://schemas.microsoft.com/office/drawing/2014/main" id="{27B9AD0E-D725-BEF6-4F08-2D569FF6B24F}"/>
              </a:ext>
            </a:extLst>
          </p:cNvPr>
          <p:cNvSpPr txBox="1"/>
          <p:nvPr/>
        </p:nvSpPr>
        <p:spPr>
          <a:xfrm>
            <a:off x="8425543" y="3445328"/>
            <a:ext cx="1823356" cy="954107"/>
          </a:xfrm>
          <a:prstGeom prst="rect">
            <a:avLst/>
          </a:prstGeom>
          <a:noFill/>
        </p:spPr>
        <p:txBody>
          <a:bodyPr wrap="square" rtlCol="0">
            <a:spAutoFit/>
          </a:bodyPr>
          <a:lstStyle/>
          <a:p>
            <a:r>
              <a:rPr lang="en-US" sz="2800" dirty="0"/>
              <a:t>Beautiful Soup</a:t>
            </a:r>
            <a:endParaRPr lang="en-AU" sz="2800" dirty="0"/>
          </a:p>
        </p:txBody>
      </p:sp>
    </p:spTree>
    <p:extLst>
      <p:ext uri="{BB962C8B-B14F-4D97-AF65-F5344CB8AC3E}">
        <p14:creationId xmlns:p14="http://schemas.microsoft.com/office/powerpoint/2010/main" val="7781655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https://github.com/loki-dag/fullproj/blob/main/Hands-on%20Lab_%20Complete%20the%20Data%20Collection%20API%20Lab.ipynb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E083B4B5-A47F-7F0F-4E15-768CD75DFA0D}"/>
              </a:ext>
            </a:extLst>
          </p:cNvPr>
          <p:cNvPicPr>
            <a:picLocks noChangeAspect="1"/>
          </p:cNvPicPr>
          <p:nvPr/>
        </p:nvPicPr>
        <p:blipFill>
          <a:blip r:embed="rId3"/>
          <a:stretch>
            <a:fillRect/>
          </a:stretch>
        </p:blipFill>
        <p:spPr>
          <a:xfrm>
            <a:off x="5494961" y="2097534"/>
            <a:ext cx="5993872" cy="658366"/>
          </a:xfrm>
          <a:prstGeom prst="rect">
            <a:avLst/>
          </a:prstGeom>
        </p:spPr>
      </p:pic>
      <p:pic>
        <p:nvPicPr>
          <p:cNvPr id="9" name="Picture 8">
            <a:extLst>
              <a:ext uri="{FF2B5EF4-FFF2-40B4-BE49-F238E27FC236}">
                <a16:creationId xmlns:a16="http://schemas.microsoft.com/office/drawing/2014/main" id="{118B9BD9-1179-479E-D067-B98E285DDA48}"/>
              </a:ext>
            </a:extLst>
          </p:cNvPr>
          <p:cNvPicPr>
            <a:picLocks noChangeAspect="1"/>
          </p:cNvPicPr>
          <p:nvPr/>
        </p:nvPicPr>
        <p:blipFill>
          <a:blip r:embed="rId4"/>
          <a:stretch>
            <a:fillRect/>
          </a:stretch>
        </p:blipFill>
        <p:spPr>
          <a:xfrm>
            <a:off x="5992891" y="3343353"/>
            <a:ext cx="5292720" cy="758748"/>
          </a:xfrm>
          <a:prstGeom prst="rect">
            <a:avLst/>
          </a:prstGeom>
        </p:spPr>
      </p:pic>
      <p:pic>
        <p:nvPicPr>
          <p:cNvPr id="11" name="Picture 10">
            <a:extLst>
              <a:ext uri="{FF2B5EF4-FFF2-40B4-BE49-F238E27FC236}">
                <a16:creationId xmlns:a16="http://schemas.microsoft.com/office/drawing/2014/main" id="{BAE1C6D8-6C1A-51A2-4DEB-41834B8033A3}"/>
              </a:ext>
            </a:extLst>
          </p:cNvPr>
          <p:cNvPicPr>
            <a:picLocks noChangeAspect="1"/>
          </p:cNvPicPr>
          <p:nvPr/>
        </p:nvPicPr>
        <p:blipFill>
          <a:blip r:embed="rId5"/>
          <a:stretch>
            <a:fillRect/>
          </a:stretch>
        </p:blipFill>
        <p:spPr>
          <a:xfrm>
            <a:off x="5757862" y="4734654"/>
            <a:ext cx="6260250" cy="658366"/>
          </a:xfrm>
          <a:prstGeom prst="rect">
            <a:avLst/>
          </a:prstGeom>
        </p:spPr>
      </p:pic>
      <p:sp>
        <p:nvSpPr>
          <p:cNvPr id="12" name="Arrow: Down 11">
            <a:extLst>
              <a:ext uri="{FF2B5EF4-FFF2-40B4-BE49-F238E27FC236}">
                <a16:creationId xmlns:a16="http://schemas.microsoft.com/office/drawing/2014/main" id="{69C18185-7938-AF3D-38E8-96ED5FCC8052}"/>
              </a:ext>
            </a:extLst>
          </p:cNvPr>
          <p:cNvSpPr/>
          <p:nvPr/>
        </p:nvSpPr>
        <p:spPr>
          <a:xfrm>
            <a:off x="8230140" y="2744319"/>
            <a:ext cx="484632" cy="75874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3" name="Arrow: Down 12">
            <a:extLst>
              <a:ext uri="{FF2B5EF4-FFF2-40B4-BE49-F238E27FC236}">
                <a16:creationId xmlns:a16="http://schemas.microsoft.com/office/drawing/2014/main" id="{B68FCED7-104E-243D-B91D-1532B2AB4A2D}"/>
              </a:ext>
            </a:extLst>
          </p:cNvPr>
          <p:cNvSpPr/>
          <p:nvPr/>
        </p:nvSpPr>
        <p:spPr>
          <a:xfrm>
            <a:off x="8230140" y="3958287"/>
            <a:ext cx="484632" cy="77636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902</TotalTime>
  <Words>1820</Words>
  <Application>Microsoft Office PowerPoint</Application>
  <PresentationFormat>Widescreen</PresentationFormat>
  <Paragraphs>225</Paragraphs>
  <Slides>47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Loki D'Agostino</cp:lastModifiedBy>
  <cp:revision>199</cp:revision>
  <dcterms:created xsi:type="dcterms:W3CDTF">2021-04-29T18:58:34Z</dcterms:created>
  <dcterms:modified xsi:type="dcterms:W3CDTF">2025-06-20T02:34:16Z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